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58" r:id="rId1"/>
  </p:sldMasterIdLst>
  <p:notesMasterIdLst>
    <p:notesMasterId r:id="rId29"/>
  </p:notesMasterIdLst>
  <p:handoutMasterIdLst>
    <p:handoutMasterId r:id="rId30"/>
  </p:handoutMasterIdLst>
  <p:sldIdLst>
    <p:sldId id="287" r:id="rId2"/>
    <p:sldId id="324" r:id="rId3"/>
    <p:sldId id="306" r:id="rId4"/>
    <p:sldId id="292" r:id="rId5"/>
    <p:sldId id="314" r:id="rId6"/>
    <p:sldId id="333" r:id="rId7"/>
    <p:sldId id="305" r:id="rId8"/>
    <p:sldId id="302" r:id="rId9"/>
    <p:sldId id="299" r:id="rId10"/>
    <p:sldId id="300" r:id="rId11"/>
    <p:sldId id="301" r:id="rId12"/>
    <p:sldId id="309" r:id="rId13"/>
    <p:sldId id="334" r:id="rId14"/>
    <p:sldId id="319" r:id="rId15"/>
    <p:sldId id="322" r:id="rId16"/>
    <p:sldId id="320" r:id="rId17"/>
    <p:sldId id="321" r:id="rId18"/>
    <p:sldId id="339" r:id="rId19"/>
    <p:sldId id="340" r:id="rId20"/>
    <p:sldId id="342" r:id="rId21"/>
    <p:sldId id="343" r:id="rId22"/>
    <p:sldId id="344" r:id="rId23"/>
    <p:sldId id="345" r:id="rId24"/>
    <p:sldId id="346" r:id="rId25"/>
    <p:sldId id="347" r:id="rId26"/>
    <p:sldId id="348" r:id="rId27"/>
    <p:sldId id="349" r:id="rId28"/>
  </p:sldIdLst>
  <p:sldSz cx="9144000" cy="6858000" type="screen4x3"/>
  <p:notesSz cx="6858000" cy="9144000"/>
  <p:custDataLst>
    <p:tags r:id="rId31"/>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2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8E0"/>
    <a:srgbClr val="DED5CB"/>
    <a:srgbClr val="CDDEF3"/>
    <a:srgbClr val="D2E4BE"/>
    <a:srgbClr val="BCB5B2"/>
    <a:srgbClr val="CDE7EE"/>
    <a:srgbClr val="ECE38A"/>
    <a:srgbClr val="C6C7C9"/>
    <a:srgbClr val="BAD9C1"/>
    <a:srgbClr val="E9D39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12C8C85-51F0-491E-9774-3900AFEF0F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yst layout 2 - Marker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3" autoAdjust="0"/>
    <p:restoredTop sz="92448" autoAdjust="0"/>
  </p:normalViewPr>
  <p:slideViewPr>
    <p:cSldViewPr showGuides="1">
      <p:cViewPr varScale="1">
        <p:scale>
          <a:sx n="88" d="100"/>
          <a:sy n="88" d="100"/>
        </p:scale>
        <p:origin x="1330" y="67"/>
      </p:cViewPr>
      <p:guideLst>
        <p:guide pos="2880"/>
        <p:guide orient="horz" pos="2160"/>
      </p:guideLst>
    </p:cSldViewPr>
  </p:slideViewPr>
  <p:notesTextViewPr>
    <p:cViewPr>
      <p:scale>
        <a:sx n="3" d="2"/>
        <a:sy n="3" d="2"/>
      </p:scale>
      <p:origin x="0" y="0"/>
    </p:cViewPr>
  </p:notesTextViewPr>
  <p:notesViewPr>
    <p:cSldViewPr showGuides="1">
      <p:cViewPr varScale="1">
        <p:scale>
          <a:sx n="81" d="100"/>
          <a:sy n="81" d="100"/>
        </p:scale>
        <p:origin x="389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E1A869-F0EC-4A51-A06D-A78422C36C2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da-DK"/>
        </a:p>
      </dgm:t>
    </dgm:pt>
    <dgm:pt modelId="{C78ADCD0-EFB0-4027-BC87-59DEC0774CB8}">
      <dgm:prSet phldrT="[Tekst]"/>
      <dgm:spPr/>
      <dgm:t>
        <a:bodyPr/>
        <a:lstStyle/>
        <a:p>
          <a:r>
            <a:rPr lang="da-DK" dirty="0" smtClean="0"/>
            <a:t>Hensigtsmæssig brug af </a:t>
          </a:r>
        </a:p>
        <a:p>
          <a:r>
            <a:rPr lang="da-DK" dirty="0" smtClean="0"/>
            <a:t>ikke-fastansatte medarbejdere</a:t>
          </a:r>
          <a:endParaRPr lang="da-DK" dirty="0"/>
        </a:p>
      </dgm:t>
    </dgm:pt>
    <dgm:pt modelId="{5237A532-3CD0-4A5E-BDD4-2E58FE90BE2D}" type="parTrans" cxnId="{25813E1E-1456-4103-ADAC-DF575F7600ED}">
      <dgm:prSet/>
      <dgm:spPr/>
      <dgm:t>
        <a:bodyPr/>
        <a:lstStyle/>
        <a:p>
          <a:endParaRPr lang="da-DK"/>
        </a:p>
      </dgm:t>
    </dgm:pt>
    <dgm:pt modelId="{EA0E1A7C-4781-4EF3-8423-31AA9355056D}" type="sibTrans" cxnId="{25813E1E-1456-4103-ADAC-DF575F7600ED}">
      <dgm:prSet/>
      <dgm:spPr/>
      <dgm:t>
        <a:bodyPr/>
        <a:lstStyle/>
        <a:p>
          <a:endParaRPr lang="da-DK"/>
        </a:p>
      </dgm:t>
    </dgm:pt>
    <dgm:pt modelId="{AA1D21CF-C354-4523-BA20-E1947E633B8E}">
      <dgm:prSet phldrT="[Tekst]"/>
      <dgm:spPr/>
      <dgm:t>
        <a:bodyPr/>
        <a:lstStyle/>
        <a:p>
          <a:r>
            <a:rPr lang="da-DK" dirty="0" smtClean="0"/>
            <a:t>Inddragelse af borgernes perspektiv</a:t>
          </a:r>
        </a:p>
      </dgm:t>
    </dgm:pt>
    <dgm:pt modelId="{BBC43401-D9FD-415B-AB4D-BE2A52144F21}" type="parTrans" cxnId="{548F042C-E68D-4A58-B201-A0BB6674D879}">
      <dgm:prSet/>
      <dgm:spPr/>
      <dgm:t>
        <a:bodyPr/>
        <a:lstStyle/>
        <a:p>
          <a:endParaRPr lang="da-DK"/>
        </a:p>
      </dgm:t>
    </dgm:pt>
    <dgm:pt modelId="{33F86161-2600-4DE8-BEA7-D4258DD78328}" type="sibTrans" cxnId="{548F042C-E68D-4A58-B201-A0BB6674D879}">
      <dgm:prSet/>
      <dgm:spPr/>
      <dgm:t>
        <a:bodyPr/>
        <a:lstStyle/>
        <a:p>
          <a:endParaRPr lang="da-DK"/>
        </a:p>
      </dgm:t>
    </dgm:pt>
    <dgm:pt modelId="{C0C1D889-4243-4E09-9373-6CD89007A65B}">
      <dgm:prSet phldrT="[Tekst]"/>
      <dgm:spPr/>
      <dgm:t>
        <a:bodyPr/>
        <a:lstStyle/>
        <a:p>
          <a:r>
            <a:rPr lang="da-DK" dirty="0" smtClean="0"/>
            <a:t>Introduktion og oplæring</a:t>
          </a:r>
          <a:endParaRPr lang="da-DK" dirty="0"/>
        </a:p>
      </dgm:t>
    </dgm:pt>
    <dgm:pt modelId="{985D38F3-1D89-4B2E-AF7E-526BE8F68F5F}" type="parTrans" cxnId="{997D9A46-AEEE-4EF9-AFAF-D42C667EE3D4}">
      <dgm:prSet/>
      <dgm:spPr/>
      <dgm:t>
        <a:bodyPr/>
        <a:lstStyle/>
        <a:p>
          <a:endParaRPr lang="da-DK"/>
        </a:p>
      </dgm:t>
    </dgm:pt>
    <dgm:pt modelId="{DF2C52DB-F590-4CA3-A81E-1E5DB61A2D89}" type="sibTrans" cxnId="{997D9A46-AEEE-4EF9-AFAF-D42C667EE3D4}">
      <dgm:prSet/>
      <dgm:spPr/>
      <dgm:t>
        <a:bodyPr/>
        <a:lstStyle/>
        <a:p>
          <a:endParaRPr lang="da-DK"/>
        </a:p>
      </dgm:t>
    </dgm:pt>
    <dgm:pt modelId="{8AA53BAA-A80C-4B6F-B74D-81C0AA9DC0E4}">
      <dgm:prSet phldrT="[Tekst]"/>
      <dgm:spPr/>
      <dgm:t>
        <a:bodyPr/>
        <a:lstStyle/>
        <a:p>
          <a:r>
            <a:rPr lang="da-DK" dirty="0" smtClean="0"/>
            <a:t>Voldsomme episoder og magtanvendelser</a:t>
          </a:r>
          <a:endParaRPr lang="da-DK" dirty="0"/>
        </a:p>
      </dgm:t>
    </dgm:pt>
    <dgm:pt modelId="{5EBF8510-D132-4A99-8D8A-4B47757F38AB}" type="parTrans" cxnId="{38FDB305-BF56-4ADC-AFDD-F348205C447F}">
      <dgm:prSet/>
      <dgm:spPr/>
      <dgm:t>
        <a:bodyPr/>
        <a:lstStyle/>
        <a:p>
          <a:endParaRPr lang="da-DK"/>
        </a:p>
      </dgm:t>
    </dgm:pt>
    <dgm:pt modelId="{093D2DE8-8E92-4572-AD0B-C351AD53D8E3}" type="sibTrans" cxnId="{38FDB305-BF56-4ADC-AFDD-F348205C447F}">
      <dgm:prSet/>
      <dgm:spPr/>
      <dgm:t>
        <a:bodyPr/>
        <a:lstStyle/>
        <a:p>
          <a:endParaRPr lang="da-DK"/>
        </a:p>
      </dgm:t>
    </dgm:pt>
    <dgm:pt modelId="{E0583D80-8A43-4378-8B1A-2DCD52B0E9DE}">
      <dgm:prSet/>
      <dgm:spPr/>
      <dgm:t>
        <a:bodyPr/>
        <a:lstStyle/>
        <a:p>
          <a:r>
            <a:rPr lang="da-DK" dirty="0" smtClean="0"/>
            <a:t>Kompetenceudvikling og faglig sparring</a:t>
          </a:r>
          <a:endParaRPr lang="da-DK" dirty="0"/>
        </a:p>
      </dgm:t>
    </dgm:pt>
    <dgm:pt modelId="{098ABBB6-6400-4686-9E4C-BB9D1FC77797}" type="parTrans" cxnId="{2CF223B6-DBDA-4731-80BB-2BB3B07825DE}">
      <dgm:prSet/>
      <dgm:spPr/>
      <dgm:t>
        <a:bodyPr/>
        <a:lstStyle/>
        <a:p>
          <a:endParaRPr lang="da-DK"/>
        </a:p>
      </dgm:t>
    </dgm:pt>
    <dgm:pt modelId="{58BF934B-4BA5-414A-93F9-7B142165E9AB}" type="sibTrans" cxnId="{2CF223B6-DBDA-4731-80BB-2BB3B07825DE}">
      <dgm:prSet/>
      <dgm:spPr/>
      <dgm:t>
        <a:bodyPr/>
        <a:lstStyle/>
        <a:p>
          <a:endParaRPr lang="da-DK"/>
        </a:p>
      </dgm:t>
    </dgm:pt>
    <dgm:pt modelId="{54879CC0-2EBD-4122-86DF-2D6E83B88BAF}">
      <dgm:prSet/>
      <dgm:spPr/>
      <dgm:t>
        <a:bodyPr/>
        <a:lstStyle/>
        <a:p>
          <a:r>
            <a:rPr lang="da-DK" dirty="0" smtClean="0"/>
            <a:t>Velovervejet brug af</a:t>
          </a:r>
          <a:endParaRPr lang="da-DK" dirty="0"/>
        </a:p>
      </dgm:t>
    </dgm:pt>
    <dgm:pt modelId="{E8F3FC67-79DE-4A93-AF9C-8E9EB81EDB52}" type="parTrans" cxnId="{F3771D97-30C6-4CB4-8FC4-238E4052E588}">
      <dgm:prSet/>
      <dgm:spPr/>
      <dgm:t>
        <a:bodyPr/>
        <a:lstStyle/>
        <a:p>
          <a:endParaRPr lang="da-DK"/>
        </a:p>
      </dgm:t>
    </dgm:pt>
    <dgm:pt modelId="{EAF4EF84-9C3B-4A06-A20C-43CCD5049861}" type="sibTrans" cxnId="{F3771D97-30C6-4CB4-8FC4-238E4052E588}">
      <dgm:prSet/>
      <dgm:spPr/>
      <dgm:t>
        <a:bodyPr/>
        <a:lstStyle/>
        <a:p>
          <a:endParaRPr lang="da-DK"/>
        </a:p>
      </dgm:t>
    </dgm:pt>
    <dgm:pt modelId="{EB06D3FA-E9C5-4D28-AE55-B889E2DBE977}" type="pres">
      <dgm:prSet presAssocID="{DEE1A869-F0EC-4A51-A06D-A78422C36C29}" presName="cycle" presStyleCnt="0">
        <dgm:presLayoutVars>
          <dgm:chMax val="1"/>
          <dgm:dir/>
          <dgm:animLvl val="ctr"/>
          <dgm:resizeHandles val="exact"/>
        </dgm:presLayoutVars>
      </dgm:prSet>
      <dgm:spPr/>
      <dgm:t>
        <a:bodyPr/>
        <a:lstStyle/>
        <a:p>
          <a:endParaRPr lang="da-DK"/>
        </a:p>
      </dgm:t>
    </dgm:pt>
    <dgm:pt modelId="{FAC7D73F-3B91-4D1A-88DE-E1FE4AD5DD99}" type="pres">
      <dgm:prSet presAssocID="{C78ADCD0-EFB0-4027-BC87-59DEC0774CB8}" presName="centerShape" presStyleLbl="node0" presStyleIdx="0" presStyleCnt="1"/>
      <dgm:spPr/>
      <dgm:t>
        <a:bodyPr/>
        <a:lstStyle/>
        <a:p>
          <a:endParaRPr lang="da-DK"/>
        </a:p>
      </dgm:t>
    </dgm:pt>
    <dgm:pt modelId="{2DD873B8-9638-428E-9E48-22538AA466B7}" type="pres">
      <dgm:prSet presAssocID="{BBC43401-D9FD-415B-AB4D-BE2A52144F21}" presName="parTrans" presStyleLbl="bgSibTrans2D1" presStyleIdx="0" presStyleCnt="5"/>
      <dgm:spPr/>
      <dgm:t>
        <a:bodyPr/>
        <a:lstStyle/>
        <a:p>
          <a:endParaRPr lang="da-DK"/>
        </a:p>
      </dgm:t>
    </dgm:pt>
    <dgm:pt modelId="{6AB0F10A-9F64-4A85-BDE6-3E6ACC07DB13}" type="pres">
      <dgm:prSet presAssocID="{AA1D21CF-C354-4523-BA20-E1947E633B8E}" presName="node" presStyleLbl="node1" presStyleIdx="0" presStyleCnt="5">
        <dgm:presLayoutVars>
          <dgm:bulletEnabled val="1"/>
        </dgm:presLayoutVars>
      </dgm:prSet>
      <dgm:spPr/>
      <dgm:t>
        <a:bodyPr/>
        <a:lstStyle/>
        <a:p>
          <a:endParaRPr lang="da-DK"/>
        </a:p>
      </dgm:t>
    </dgm:pt>
    <dgm:pt modelId="{86695F22-31A6-4D64-98FB-59586C3334A0}" type="pres">
      <dgm:prSet presAssocID="{E8F3FC67-79DE-4A93-AF9C-8E9EB81EDB52}" presName="parTrans" presStyleLbl="bgSibTrans2D1" presStyleIdx="1" presStyleCnt="5"/>
      <dgm:spPr/>
      <dgm:t>
        <a:bodyPr/>
        <a:lstStyle/>
        <a:p>
          <a:endParaRPr lang="da-DK"/>
        </a:p>
      </dgm:t>
    </dgm:pt>
    <dgm:pt modelId="{44C1A748-A5D1-4EC9-82A3-323482B6A7C2}" type="pres">
      <dgm:prSet presAssocID="{54879CC0-2EBD-4122-86DF-2D6E83B88BAF}" presName="node" presStyleLbl="node1" presStyleIdx="1" presStyleCnt="5">
        <dgm:presLayoutVars>
          <dgm:bulletEnabled val="1"/>
        </dgm:presLayoutVars>
      </dgm:prSet>
      <dgm:spPr/>
      <dgm:t>
        <a:bodyPr/>
        <a:lstStyle/>
        <a:p>
          <a:endParaRPr lang="da-DK"/>
        </a:p>
      </dgm:t>
    </dgm:pt>
    <dgm:pt modelId="{DED8B770-914A-4913-9F25-C51CB9D0F6ED}" type="pres">
      <dgm:prSet presAssocID="{098ABBB6-6400-4686-9E4C-BB9D1FC77797}" presName="parTrans" presStyleLbl="bgSibTrans2D1" presStyleIdx="2" presStyleCnt="5"/>
      <dgm:spPr/>
      <dgm:t>
        <a:bodyPr/>
        <a:lstStyle/>
        <a:p>
          <a:endParaRPr lang="da-DK"/>
        </a:p>
      </dgm:t>
    </dgm:pt>
    <dgm:pt modelId="{8B018481-333A-4C57-A272-A3F839C77CB7}" type="pres">
      <dgm:prSet presAssocID="{E0583D80-8A43-4378-8B1A-2DCD52B0E9DE}" presName="node" presStyleLbl="node1" presStyleIdx="2" presStyleCnt="5">
        <dgm:presLayoutVars>
          <dgm:bulletEnabled val="1"/>
        </dgm:presLayoutVars>
      </dgm:prSet>
      <dgm:spPr/>
      <dgm:t>
        <a:bodyPr/>
        <a:lstStyle/>
        <a:p>
          <a:endParaRPr lang="da-DK"/>
        </a:p>
      </dgm:t>
    </dgm:pt>
    <dgm:pt modelId="{1EFE2D63-0949-4D44-BB0C-111D35D9943A}" type="pres">
      <dgm:prSet presAssocID="{985D38F3-1D89-4B2E-AF7E-526BE8F68F5F}" presName="parTrans" presStyleLbl="bgSibTrans2D1" presStyleIdx="3" presStyleCnt="5"/>
      <dgm:spPr/>
      <dgm:t>
        <a:bodyPr/>
        <a:lstStyle/>
        <a:p>
          <a:endParaRPr lang="da-DK"/>
        </a:p>
      </dgm:t>
    </dgm:pt>
    <dgm:pt modelId="{A22A55B2-EC1E-4F4E-81A7-D507C3643365}" type="pres">
      <dgm:prSet presAssocID="{C0C1D889-4243-4E09-9373-6CD89007A65B}" presName="node" presStyleLbl="node1" presStyleIdx="3" presStyleCnt="5">
        <dgm:presLayoutVars>
          <dgm:bulletEnabled val="1"/>
        </dgm:presLayoutVars>
      </dgm:prSet>
      <dgm:spPr/>
      <dgm:t>
        <a:bodyPr/>
        <a:lstStyle/>
        <a:p>
          <a:endParaRPr lang="da-DK"/>
        </a:p>
      </dgm:t>
    </dgm:pt>
    <dgm:pt modelId="{C78FB465-6035-4336-9F5D-D447F803C790}" type="pres">
      <dgm:prSet presAssocID="{5EBF8510-D132-4A99-8D8A-4B47757F38AB}" presName="parTrans" presStyleLbl="bgSibTrans2D1" presStyleIdx="4" presStyleCnt="5"/>
      <dgm:spPr/>
      <dgm:t>
        <a:bodyPr/>
        <a:lstStyle/>
        <a:p>
          <a:endParaRPr lang="da-DK"/>
        </a:p>
      </dgm:t>
    </dgm:pt>
    <dgm:pt modelId="{180D72E2-9C23-4729-AF5B-8900630E02E2}" type="pres">
      <dgm:prSet presAssocID="{8AA53BAA-A80C-4B6F-B74D-81C0AA9DC0E4}" presName="node" presStyleLbl="node1" presStyleIdx="4" presStyleCnt="5">
        <dgm:presLayoutVars>
          <dgm:bulletEnabled val="1"/>
        </dgm:presLayoutVars>
      </dgm:prSet>
      <dgm:spPr/>
      <dgm:t>
        <a:bodyPr/>
        <a:lstStyle/>
        <a:p>
          <a:endParaRPr lang="da-DK"/>
        </a:p>
      </dgm:t>
    </dgm:pt>
  </dgm:ptLst>
  <dgm:cxnLst>
    <dgm:cxn modelId="{F3771D97-30C6-4CB4-8FC4-238E4052E588}" srcId="{C78ADCD0-EFB0-4027-BC87-59DEC0774CB8}" destId="{54879CC0-2EBD-4122-86DF-2D6E83B88BAF}" srcOrd="1" destOrd="0" parTransId="{E8F3FC67-79DE-4A93-AF9C-8E9EB81EDB52}" sibTransId="{EAF4EF84-9C3B-4A06-A20C-43CCD5049861}"/>
    <dgm:cxn modelId="{FB5B1059-BE71-4034-9D90-DA7B9847EFD6}" type="presOf" srcId="{098ABBB6-6400-4686-9E4C-BB9D1FC77797}" destId="{DED8B770-914A-4913-9F25-C51CB9D0F6ED}" srcOrd="0" destOrd="0" presId="urn:microsoft.com/office/officeart/2005/8/layout/radial4"/>
    <dgm:cxn modelId="{5FDAA993-3930-4C41-AAFB-79B952F7F888}" type="presOf" srcId="{DEE1A869-F0EC-4A51-A06D-A78422C36C29}" destId="{EB06D3FA-E9C5-4D28-AE55-B889E2DBE977}" srcOrd="0" destOrd="0" presId="urn:microsoft.com/office/officeart/2005/8/layout/radial4"/>
    <dgm:cxn modelId="{50FEE586-D217-4B2D-B7EE-048493A8F9A2}" type="presOf" srcId="{AA1D21CF-C354-4523-BA20-E1947E633B8E}" destId="{6AB0F10A-9F64-4A85-BDE6-3E6ACC07DB13}" srcOrd="0" destOrd="0" presId="urn:microsoft.com/office/officeart/2005/8/layout/radial4"/>
    <dgm:cxn modelId="{3E12B13C-E866-4DA2-B21A-6E24A031F93C}" type="presOf" srcId="{8AA53BAA-A80C-4B6F-B74D-81C0AA9DC0E4}" destId="{180D72E2-9C23-4729-AF5B-8900630E02E2}" srcOrd="0" destOrd="0" presId="urn:microsoft.com/office/officeart/2005/8/layout/radial4"/>
    <dgm:cxn modelId="{E9A2AC46-8596-49FA-99F5-792227E2DEC9}" type="presOf" srcId="{54879CC0-2EBD-4122-86DF-2D6E83B88BAF}" destId="{44C1A748-A5D1-4EC9-82A3-323482B6A7C2}" srcOrd="0" destOrd="0" presId="urn:microsoft.com/office/officeart/2005/8/layout/radial4"/>
    <dgm:cxn modelId="{C049E3D0-9905-419E-9A97-DD7761C725BE}" type="presOf" srcId="{5EBF8510-D132-4A99-8D8A-4B47757F38AB}" destId="{C78FB465-6035-4336-9F5D-D447F803C790}" srcOrd="0" destOrd="0" presId="urn:microsoft.com/office/officeart/2005/8/layout/radial4"/>
    <dgm:cxn modelId="{18783082-2048-4769-B660-329435424B0B}" type="presOf" srcId="{BBC43401-D9FD-415B-AB4D-BE2A52144F21}" destId="{2DD873B8-9638-428E-9E48-22538AA466B7}" srcOrd="0" destOrd="0" presId="urn:microsoft.com/office/officeart/2005/8/layout/radial4"/>
    <dgm:cxn modelId="{548F042C-E68D-4A58-B201-A0BB6674D879}" srcId="{C78ADCD0-EFB0-4027-BC87-59DEC0774CB8}" destId="{AA1D21CF-C354-4523-BA20-E1947E633B8E}" srcOrd="0" destOrd="0" parTransId="{BBC43401-D9FD-415B-AB4D-BE2A52144F21}" sibTransId="{33F86161-2600-4DE8-BEA7-D4258DD78328}"/>
    <dgm:cxn modelId="{997D9A46-AEEE-4EF9-AFAF-D42C667EE3D4}" srcId="{C78ADCD0-EFB0-4027-BC87-59DEC0774CB8}" destId="{C0C1D889-4243-4E09-9373-6CD89007A65B}" srcOrd="3" destOrd="0" parTransId="{985D38F3-1D89-4B2E-AF7E-526BE8F68F5F}" sibTransId="{DF2C52DB-F590-4CA3-A81E-1E5DB61A2D89}"/>
    <dgm:cxn modelId="{F2EB2B7A-3612-4201-B5F7-297D261E708A}" type="presOf" srcId="{C78ADCD0-EFB0-4027-BC87-59DEC0774CB8}" destId="{FAC7D73F-3B91-4D1A-88DE-E1FE4AD5DD99}" srcOrd="0" destOrd="0" presId="urn:microsoft.com/office/officeart/2005/8/layout/radial4"/>
    <dgm:cxn modelId="{AB8A4C8C-C2F8-4FA4-B1E4-10556949C7D3}" type="presOf" srcId="{E8F3FC67-79DE-4A93-AF9C-8E9EB81EDB52}" destId="{86695F22-31A6-4D64-98FB-59586C3334A0}" srcOrd="0" destOrd="0" presId="urn:microsoft.com/office/officeart/2005/8/layout/radial4"/>
    <dgm:cxn modelId="{9947C3CA-8E7F-4AFF-BF09-5DEFD814404F}" type="presOf" srcId="{E0583D80-8A43-4378-8B1A-2DCD52B0E9DE}" destId="{8B018481-333A-4C57-A272-A3F839C77CB7}" srcOrd="0" destOrd="0" presId="urn:microsoft.com/office/officeart/2005/8/layout/radial4"/>
    <dgm:cxn modelId="{4B3420BD-4821-4D1C-8F72-2E45EB913CE5}" type="presOf" srcId="{C0C1D889-4243-4E09-9373-6CD89007A65B}" destId="{A22A55B2-EC1E-4F4E-81A7-D507C3643365}" srcOrd="0" destOrd="0" presId="urn:microsoft.com/office/officeart/2005/8/layout/radial4"/>
    <dgm:cxn modelId="{6F5B50F9-2EDF-4542-9D1B-D8D5AF772B58}" type="presOf" srcId="{985D38F3-1D89-4B2E-AF7E-526BE8F68F5F}" destId="{1EFE2D63-0949-4D44-BB0C-111D35D9943A}" srcOrd="0" destOrd="0" presId="urn:microsoft.com/office/officeart/2005/8/layout/radial4"/>
    <dgm:cxn modelId="{38FDB305-BF56-4ADC-AFDD-F348205C447F}" srcId="{C78ADCD0-EFB0-4027-BC87-59DEC0774CB8}" destId="{8AA53BAA-A80C-4B6F-B74D-81C0AA9DC0E4}" srcOrd="4" destOrd="0" parTransId="{5EBF8510-D132-4A99-8D8A-4B47757F38AB}" sibTransId="{093D2DE8-8E92-4572-AD0B-C351AD53D8E3}"/>
    <dgm:cxn modelId="{25813E1E-1456-4103-ADAC-DF575F7600ED}" srcId="{DEE1A869-F0EC-4A51-A06D-A78422C36C29}" destId="{C78ADCD0-EFB0-4027-BC87-59DEC0774CB8}" srcOrd="0" destOrd="0" parTransId="{5237A532-3CD0-4A5E-BDD4-2E58FE90BE2D}" sibTransId="{EA0E1A7C-4781-4EF3-8423-31AA9355056D}"/>
    <dgm:cxn modelId="{2CF223B6-DBDA-4731-80BB-2BB3B07825DE}" srcId="{C78ADCD0-EFB0-4027-BC87-59DEC0774CB8}" destId="{E0583D80-8A43-4378-8B1A-2DCD52B0E9DE}" srcOrd="2" destOrd="0" parTransId="{098ABBB6-6400-4686-9E4C-BB9D1FC77797}" sibTransId="{58BF934B-4BA5-414A-93F9-7B142165E9AB}"/>
    <dgm:cxn modelId="{01E64349-F179-4D14-AD83-D227F5FEC902}" type="presParOf" srcId="{EB06D3FA-E9C5-4D28-AE55-B889E2DBE977}" destId="{FAC7D73F-3B91-4D1A-88DE-E1FE4AD5DD99}" srcOrd="0" destOrd="0" presId="urn:microsoft.com/office/officeart/2005/8/layout/radial4"/>
    <dgm:cxn modelId="{76CFF0D4-A0DA-45AA-B632-0267C1AB66A0}" type="presParOf" srcId="{EB06D3FA-E9C5-4D28-AE55-B889E2DBE977}" destId="{2DD873B8-9638-428E-9E48-22538AA466B7}" srcOrd="1" destOrd="0" presId="urn:microsoft.com/office/officeart/2005/8/layout/radial4"/>
    <dgm:cxn modelId="{3244C97B-B032-4574-8AC7-1799ABFE4365}" type="presParOf" srcId="{EB06D3FA-E9C5-4D28-AE55-B889E2DBE977}" destId="{6AB0F10A-9F64-4A85-BDE6-3E6ACC07DB13}" srcOrd="2" destOrd="0" presId="urn:microsoft.com/office/officeart/2005/8/layout/radial4"/>
    <dgm:cxn modelId="{083B5DB8-84ED-4ABD-8B06-2CBCEC10762A}" type="presParOf" srcId="{EB06D3FA-E9C5-4D28-AE55-B889E2DBE977}" destId="{86695F22-31A6-4D64-98FB-59586C3334A0}" srcOrd="3" destOrd="0" presId="urn:microsoft.com/office/officeart/2005/8/layout/radial4"/>
    <dgm:cxn modelId="{0C3B467C-A7DE-4660-80FD-EF4161DC788D}" type="presParOf" srcId="{EB06D3FA-E9C5-4D28-AE55-B889E2DBE977}" destId="{44C1A748-A5D1-4EC9-82A3-323482B6A7C2}" srcOrd="4" destOrd="0" presId="urn:microsoft.com/office/officeart/2005/8/layout/radial4"/>
    <dgm:cxn modelId="{4B226168-5022-4EFF-A715-18D28895D061}" type="presParOf" srcId="{EB06D3FA-E9C5-4D28-AE55-B889E2DBE977}" destId="{DED8B770-914A-4913-9F25-C51CB9D0F6ED}" srcOrd="5" destOrd="0" presId="urn:microsoft.com/office/officeart/2005/8/layout/radial4"/>
    <dgm:cxn modelId="{FDC65DAD-AC58-4C86-A681-B2D424B70622}" type="presParOf" srcId="{EB06D3FA-E9C5-4D28-AE55-B889E2DBE977}" destId="{8B018481-333A-4C57-A272-A3F839C77CB7}" srcOrd="6" destOrd="0" presId="urn:microsoft.com/office/officeart/2005/8/layout/radial4"/>
    <dgm:cxn modelId="{E2C3836B-6793-47FB-8BA4-E508CD985FAD}" type="presParOf" srcId="{EB06D3FA-E9C5-4D28-AE55-B889E2DBE977}" destId="{1EFE2D63-0949-4D44-BB0C-111D35D9943A}" srcOrd="7" destOrd="0" presId="urn:microsoft.com/office/officeart/2005/8/layout/radial4"/>
    <dgm:cxn modelId="{C00570F4-1965-48FB-AF12-09504BBD2D9D}" type="presParOf" srcId="{EB06D3FA-E9C5-4D28-AE55-B889E2DBE977}" destId="{A22A55B2-EC1E-4F4E-81A7-D507C3643365}" srcOrd="8" destOrd="0" presId="urn:microsoft.com/office/officeart/2005/8/layout/radial4"/>
    <dgm:cxn modelId="{E58280F9-7C5A-4856-BFAE-903B8F0646CA}" type="presParOf" srcId="{EB06D3FA-E9C5-4D28-AE55-B889E2DBE977}" destId="{C78FB465-6035-4336-9F5D-D447F803C790}" srcOrd="9" destOrd="0" presId="urn:microsoft.com/office/officeart/2005/8/layout/radial4"/>
    <dgm:cxn modelId="{B0A9C51C-7567-4B7A-B7B4-84D09CDD0E6E}" type="presParOf" srcId="{EB06D3FA-E9C5-4D28-AE55-B889E2DBE977}" destId="{180D72E2-9C23-4729-AF5B-8900630E02E2}"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7D73F-3B91-4D1A-88DE-E1FE4AD5DD99}">
      <dsp:nvSpPr>
        <dsp:cNvPr id="0" name=""/>
        <dsp:cNvSpPr/>
      </dsp:nvSpPr>
      <dsp:spPr>
        <a:xfrm>
          <a:off x="3048621" y="2440370"/>
          <a:ext cx="1806919" cy="18069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a-DK" sz="1300" kern="1200" dirty="0" smtClean="0"/>
            <a:t>Hensigtsmæssig brug af </a:t>
          </a:r>
        </a:p>
        <a:p>
          <a:pPr lvl="0" algn="ctr" defTabSz="577850">
            <a:lnSpc>
              <a:spcPct val="90000"/>
            </a:lnSpc>
            <a:spcBef>
              <a:spcPct val="0"/>
            </a:spcBef>
            <a:spcAft>
              <a:spcPct val="35000"/>
            </a:spcAft>
          </a:pPr>
          <a:r>
            <a:rPr lang="da-DK" sz="1300" kern="1200" dirty="0" smtClean="0"/>
            <a:t>ikke-fastansatte medarbejdere</a:t>
          </a:r>
          <a:endParaRPr lang="da-DK" sz="1300" kern="1200" dirty="0"/>
        </a:p>
      </dsp:txBody>
      <dsp:txXfrm>
        <a:off x="3313238" y="2704987"/>
        <a:ext cx="1277685" cy="1277685"/>
      </dsp:txXfrm>
    </dsp:sp>
    <dsp:sp modelId="{2DD873B8-9638-428E-9E48-22538AA466B7}">
      <dsp:nvSpPr>
        <dsp:cNvPr id="0" name=""/>
        <dsp:cNvSpPr/>
      </dsp:nvSpPr>
      <dsp:spPr>
        <a:xfrm rot="10800000">
          <a:off x="1295740" y="3086344"/>
          <a:ext cx="1656472" cy="5149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B0F10A-9F64-4A85-BDE6-3E6ACC07DB13}">
      <dsp:nvSpPr>
        <dsp:cNvPr id="0" name=""/>
        <dsp:cNvSpPr/>
      </dsp:nvSpPr>
      <dsp:spPr>
        <a:xfrm>
          <a:off x="437453" y="2657201"/>
          <a:ext cx="1716573" cy="1373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da-DK" sz="1300" kern="1200" dirty="0" smtClean="0"/>
            <a:t>Inddragelse af borgernes perspektiv</a:t>
          </a:r>
        </a:p>
      </dsp:txBody>
      <dsp:txXfrm>
        <a:off x="477674" y="2697422"/>
        <a:ext cx="1636131" cy="1292816"/>
      </dsp:txXfrm>
    </dsp:sp>
    <dsp:sp modelId="{86695F22-31A6-4D64-98FB-59586C3334A0}">
      <dsp:nvSpPr>
        <dsp:cNvPr id="0" name=""/>
        <dsp:cNvSpPr/>
      </dsp:nvSpPr>
      <dsp:spPr>
        <a:xfrm rot="13500000">
          <a:off x="1831179" y="1793679"/>
          <a:ext cx="1656472" cy="5149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C1A748-A5D1-4EC9-82A3-323482B6A7C2}">
      <dsp:nvSpPr>
        <dsp:cNvPr id="0" name=""/>
        <dsp:cNvSpPr/>
      </dsp:nvSpPr>
      <dsp:spPr>
        <a:xfrm>
          <a:off x="1215477" y="778884"/>
          <a:ext cx="1716573" cy="1373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da-DK" sz="1300" kern="1200" dirty="0" smtClean="0"/>
            <a:t>Velovervejet brug af</a:t>
          </a:r>
          <a:endParaRPr lang="da-DK" sz="1300" kern="1200" dirty="0"/>
        </a:p>
      </dsp:txBody>
      <dsp:txXfrm>
        <a:off x="1255698" y="819105"/>
        <a:ext cx="1636131" cy="1292816"/>
      </dsp:txXfrm>
    </dsp:sp>
    <dsp:sp modelId="{DED8B770-914A-4913-9F25-C51CB9D0F6ED}">
      <dsp:nvSpPr>
        <dsp:cNvPr id="0" name=""/>
        <dsp:cNvSpPr/>
      </dsp:nvSpPr>
      <dsp:spPr>
        <a:xfrm rot="16200000">
          <a:off x="3123845" y="1258239"/>
          <a:ext cx="1656472" cy="5149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018481-333A-4C57-A272-A3F839C77CB7}">
      <dsp:nvSpPr>
        <dsp:cNvPr id="0" name=""/>
        <dsp:cNvSpPr/>
      </dsp:nvSpPr>
      <dsp:spPr>
        <a:xfrm>
          <a:off x="3093794" y="859"/>
          <a:ext cx="1716573" cy="1373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da-DK" sz="1300" kern="1200" dirty="0" smtClean="0"/>
            <a:t>Kompetenceudvikling og faglig sparring</a:t>
          </a:r>
          <a:endParaRPr lang="da-DK" sz="1300" kern="1200" dirty="0"/>
        </a:p>
      </dsp:txBody>
      <dsp:txXfrm>
        <a:off x="3134015" y="41080"/>
        <a:ext cx="1636131" cy="1292816"/>
      </dsp:txXfrm>
    </dsp:sp>
    <dsp:sp modelId="{1EFE2D63-0949-4D44-BB0C-111D35D9943A}">
      <dsp:nvSpPr>
        <dsp:cNvPr id="0" name=""/>
        <dsp:cNvSpPr/>
      </dsp:nvSpPr>
      <dsp:spPr>
        <a:xfrm rot="18900000">
          <a:off x="4416510" y="1793679"/>
          <a:ext cx="1656472" cy="5149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2A55B2-EC1E-4F4E-81A7-D507C3643365}">
      <dsp:nvSpPr>
        <dsp:cNvPr id="0" name=""/>
        <dsp:cNvSpPr/>
      </dsp:nvSpPr>
      <dsp:spPr>
        <a:xfrm>
          <a:off x="4972111" y="778884"/>
          <a:ext cx="1716573" cy="1373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da-DK" sz="1300" kern="1200" dirty="0" smtClean="0"/>
            <a:t>Introduktion og oplæring</a:t>
          </a:r>
          <a:endParaRPr lang="da-DK" sz="1300" kern="1200" dirty="0"/>
        </a:p>
      </dsp:txBody>
      <dsp:txXfrm>
        <a:off x="5012332" y="819105"/>
        <a:ext cx="1636131" cy="1292816"/>
      </dsp:txXfrm>
    </dsp:sp>
    <dsp:sp modelId="{C78FB465-6035-4336-9F5D-D447F803C790}">
      <dsp:nvSpPr>
        <dsp:cNvPr id="0" name=""/>
        <dsp:cNvSpPr/>
      </dsp:nvSpPr>
      <dsp:spPr>
        <a:xfrm>
          <a:off x="4951949" y="3086344"/>
          <a:ext cx="1656472" cy="5149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0D72E2-9C23-4729-AF5B-8900630E02E2}">
      <dsp:nvSpPr>
        <dsp:cNvPr id="0" name=""/>
        <dsp:cNvSpPr/>
      </dsp:nvSpPr>
      <dsp:spPr>
        <a:xfrm>
          <a:off x="5750135" y="2657201"/>
          <a:ext cx="1716573" cy="13732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da-DK" sz="1300" kern="1200" dirty="0" smtClean="0"/>
            <a:t>Voldsomme episoder og magtanvendelser</a:t>
          </a:r>
          <a:endParaRPr lang="da-DK" sz="1300" kern="1200" dirty="0"/>
        </a:p>
      </dsp:txBody>
      <dsp:txXfrm>
        <a:off x="5790356" y="2697422"/>
        <a:ext cx="1636131" cy="129281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365289-CD08-44BF-AD30-ACB3B0206E69}" type="datetime2">
              <a:rPr lang="da-DK" smtClean="0"/>
              <a:t>17. januar 2023</a:t>
            </a:fld>
            <a:endParaRPr lang="da-DK"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9BE38-A799-4993-A8C4-E0FE3F379F6A}" type="slidenum">
              <a:rPr lang="da-DK" smtClean="0"/>
              <a:t>‹nr.›</a:t>
            </a:fld>
            <a:endParaRPr lang="da-DK" dirty="0"/>
          </a:p>
        </p:txBody>
      </p:sp>
      <p:pic>
        <p:nvPicPr>
          <p:cNvPr id="7" name="Billede 6"/>
          <p:cNvPicPr>
            <a:picLocks noChangeAspect="1"/>
          </p:cNvPicPr>
          <p:nvPr/>
        </p:nvPicPr>
        <p:blipFill>
          <a:blip r:embed="rId2"/>
          <a:stretch>
            <a:fillRect/>
          </a:stretch>
        </p:blipFill>
        <p:spPr>
          <a:xfrm>
            <a:off x="221667" y="143508"/>
            <a:ext cx="1264233" cy="440761"/>
          </a:xfrm>
          <a:prstGeom prst="rect">
            <a:avLst/>
          </a:prstGeom>
        </p:spPr>
      </p:pic>
    </p:spTree>
    <p:extLst>
      <p:ext uri="{BB962C8B-B14F-4D97-AF65-F5344CB8AC3E}">
        <p14:creationId xmlns:p14="http://schemas.microsoft.com/office/powerpoint/2010/main" val="37574958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F504D-878A-429B-8974-EBB5C855CFD7}" type="datetime2">
              <a:rPr lang="da-DK" smtClean="0"/>
              <a:t>17. januar 2023</a:t>
            </a:fld>
            <a:endParaRPr lang="da-DK" dirty="0"/>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13D85-34BC-4FA7-A491-B95498CAAD60}" type="slidenum">
              <a:rPr lang="da-DK" smtClean="0"/>
              <a:t>‹nr.›</a:t>
            </a:fld>
            <a:endParaRPr lang="da-DK" dirty="0"/>
          </a:p>
        </p:txBody>
      </p:sp>
    </p:spTree>
    <p:extLst>
      <p:ext uri="{BB962C8B-B14F-4D97-AF65-F5344CB8AC3E}">
        <p14:creationId xmlns:p14="http://schemas.microsoft.com/office/powerpoint/2010/main" val="34762437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altinget.dk/artikel/kommuner-og-regioner-hyrer-private-vagtvaern-til-at-mandsopdaekke-psykisk-syge-og-udsatt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dirty="0" smtClean="0"/>
              <a:t>Formålet med præsentationen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Denne</a:t>
            </a:r>
            <a:r>
              <a:rPr lang="da-DK" baseline="0" dirty="0" smtClean="0"/>
              <a:t> præsentation</a:t>
            </a:r>
            <a:r>
              <a:rPr lang="da-DK" dirty="0" smtClean="0"/>
              <a:t> omhandler </a:t>
            </a:r>
            <a:r>
              <a:rPr lang="da-DK" baseline="0" dirty="0" smtClean="0"/>
              <a:t>de ændringer, der er foretaget i kvalitetsmodellen vedr. </a:t>
            </a:r>
            <a:r>
              <a:rPr lang="da-DK" dirty="0" smtClean="0"/>
              <a:t>sociale tilbuds brug af ikke-fastansatte medarbejdere</a:t>
            </a:r>
            <a:r>
              <a:rPr lang="da-DK" baseline="0" dirty="0" smtClean="0"/>
              <a:t>.</a:t>
            </a: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indent="0">
              <a:buNone/>
            </a:pPr>
            <a:r>
              <a:rPr lang="da-DK" dirty="0" smtClean="0"/>
              <a:t>I Håndbog for socialtilsyn på socialstyrelsens hjemmeside findes en</a:t>
            </a:r>
            <a:r>
              <a:rPr lang="da-DK" baseline="0" dirty="0" smtClean="0"/>
              <a:t> </a:t>
            </a:r>
            <a:r>
              <a:rPr lang="da-DK" b="1" baseline="0" dirty="0" smtClean="0"/>
              <a:t>beskrivelse af, hvordan ikke-fastansatte medarbejdere skal forstås</a:t>
            </a:r>
            <a:r>
              <a:rPr lang="da-DK" baseline="0" dirty="0" smtClean="0"/>
              <a:t>.</a:t>
            </a:r>
            <a:r>
              <a:rPr lang="da-DK" dirty="0" smtClean="0"/>
              <a:t> Derudover</a:t>
            </a:r>
            <a:r>
              <a:rPr lang="da-DK" baseline="0" dirty="0" smtClean="0"/>
              <a:t> er der nogle </a:t>
            </a:r>
            <a:r>
              <a:rPr lang="da-DK" b="1" baseline="0" dirty="0" smtClean="0"/>
              <a:t>tilsynsfaglige fokuspunkter</a:t>
            </a:r>
            <a:r>
              <a:rPr lang="da-DK" baseline="0" dirty="0" smtClean="0"/>
              <a:t>, som angiver hvad socialtilsynet kan inddrage i vurderingen af tilbuds brug af ikke-fastansatte medarbejdere. </a:t>
            </a:r>
            <a:endParaRPr lang="da-DK" dirty="0" smtClean="0"/>
          </a:p>
          <a:p>
            <a:pPr>
              <a:buFontTx/>
              <a:buChar cha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Præsentationen kan anvendes til formidling til medarbejdere </a:t>
            </a:r>
            <a:r>
              <a:rPr lang="da-DK" dirty="0" smtClean="0"/>
              <a:t>lokalt i de fem socialtilsyn. Samtlige</a:t>
            </a:r>
            <a:r>
              <a:rPr lang="da-DK" baseline="0" dirty="0" smtClean="0"/>
              <a:t> slides kan anvendes i sin helhed, eller der kan udvælges slides efter behov.</a:t>
            </a: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Præsentationen kan understøtte en fælles forståelse og brug af ændringerne herunder begrebet ikke-fastansatte medarbejdere samt de tilsynsfaglige fokuspunkter. Præsentationen kan også bruges som udgangspunkt for lokale drøftelser af, hvilke overvejelser ændringerne og de tilsynsfaglige fokuspunkter giver anledning til i den fremadrettede tilsynspraksis. </a:t>
            </a:r>
          </a:p>
        </p:txBody>
      </p:sp>
      <p:sp>
        <p:nvSpPr>
          <p:cNvPr id="5" name="Pladsholder til slidenummer 4"/>
          <p:cNvSpPr>
            <a:spLocks noGrp="1"/>
          </p:cNvSpPr>
          <p:nvPr>
            <p:ph type="sldNum" sz="quarter" idx="11"/>
          </p:nvPr>
        </p:nvSpPr>
        <p:spPr/>
        <p:txBody>
          <a:bodyPr/>
          <a:lstStyle/>
          <a:p>
            <a:fld id="{80913D85-34BC-4FA7-A491-B95498CAAD60}" type="slidenum">
              <a:rPr lang="da-DK" smtClean="0"/>
              <a:t>1</a:t>
            </a:fld>
            <a:endParaRPr lang="da-DK" dirty="0"/>
          </a:p>
        </p:txBody>
      </p:sp>
    </p:spTree>
    <p:extLst>
      <p:ext uri="{BB962C8B-B14F-4D97-AF65-F5344CB8AC3E}">
        <p14:creationId xmlns:p14="http://schemas.microsoft.com/office/powerpoint/2010/main" val="1995451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Tilføjelser er markeret med rød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t>Overvejelser bag ændringerne</a:t>
            </a:r>
          </a:p>
          <a:p>
            <a:r>
              <a:rPr lang="da-DK" dirty="0" smtClean="0"/>
              <a:t>Ved at tilføje formuleringen i temateksten gøres det tydeligt, at det er afgørende for kvaliteten, at ikkefastansatte medarbejdere med borgerrelaterede opgaver også har de nødvendige kompetencer. </a:t>
            </a:r>
          </a:p>
          <a:p>
            <a:endParaRPr lang="da-DK" dirty="0" smtClean="0"/>
          </a:p>
          <a:p>
            <a:r>
              <a:rPr lang="da-DK" dirty="0" smtClean="0"/>
              <a:t>I dette tema er der også fokus på ikkefastansatte medarbejdere </a:t>
            </a:r>
            <a:r>
              <a:rPr lang="da-DK" i="1" dirty="0" smtClean="0"/>
              <a:t>med borgerrelaterede opgaver,</a:t>
            </a:r>
            <a:r>
              <a:rPr lang="da-DK" dirty="0" smtClean="0"/>
              <a:t> selvom det ikke er eksplicit med i formuleringen.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10</a:t>
            </a:fld>
            <a:endParaRPr lang="da-DK" dirty="0"/>
          </a:p>
        </p:txBody>
      </p:sp>
    </p:spTree>
    <p:extLst>
      <p:ext uri="{BB962C8B-B14F-4D97-AF65-F5344CB8AC3E}">
        <p14:creationId xmlns:p14="http://schemas.microsoft.com/office/powerpoint/2010/main" val="3091956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Tilføjelser er markeret med rød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t>Overvejelser bag ændringerne</a:t>
            </a:r>
          </a:p>
          <a:p>
            <a:pPr marL="0" indent="0">
              <a:buNone/>
            </a:pPr>
            <a:endParaRPr lang="da-DK" b="0" u="sng" dirty="0" smtClean="0"/>
          </a:p>
          <a:p>
            <a:pPr marL="0" indent="0">
              <a:buNone/>
            </a:pPr>
            <a:r>
              <a:rPr lang="da-DK" b="0" u="sng" dirty="0" smtClean="0"/>
              <a:t>Indikator 10.a.</a:t>
            </a:r>
          </a:p>
          <a:p>
            <a:r>
              <a:rPr lang="da-DK" dirty="0" smtClean="0"/>
              <a:t>Ved at tilføje formuleringen i indikator 10.a gøres det tydeligt, at socialtilsynet også</a:t>
            </a:r>
            <a:r>
              <a:rPr lang="da-DK" baseline="0" dirty="0" smtClean="0"/>
              <a:t> skal have fokus på </a:t>
            </a:r>
            <a:r>
              <a:rPr lang="da-DK" dirty="0" smtClean="0"/>
              <a:t>ikke-fastansatte medarbejdere med borgerrelaterede opgaver, når det vurderes om medarbejdergruppen samlet set har relevant uddannelse, opdateret viden og erfaring set i forhold til målgruppen og tilbuddets metoder. </a:t>
            </a:r>
          </a:p>
          <a:p>
            <a:pPr marL="171450" indent="-171450"/>
            <a:endParaRPr lang="da-DK" dirty="0" smtClean="0"/>
          </a:p>
          <a:p>
            <a:pPr marL="171450" indent="-171450"/>
            <a:r>
              <a:rPr lang="da-DK" b="0" u="sng" dirty="0" smtClean="0"/>
              <a:t>En vigtig pointe er, at socialtilsynet i indikator 10.a. vurderer,</a:t>
            </a:r>
            <a:r>
              <a:rPr lang="da-DK" b="0" u="sng" baseline="0" dirty="0" smtClean="0"/>
              <a:t> </a:t>
            </a:r>
            <a:r>
              <a:rPr lang="da-DK" b="0" u="sng" dirty="0" smtClean="0"/>
              <a:t>Om ”</a:t>
            </a:r>
            <a:r>
              <a:rPr lang="da-DK" b="0" i="1" u="sng" dirty="0" smtClean="0"/>
              <a:t>medarbejdergruppen samlet set</a:t>
            </a:r>
            <a:r>
              <a:rPr lang="da-DK" b="0" u="sng" dirty="0" smtClean="0"/>
              <a:t>” har</a:t>
            </a:r>
            <a:r>
              <a:rPr lang="da-DK" b="0" u="sng" baseline="0" dirty="0" smtClean="0"/>
              <a:t> </a:t>
            </a:r>
            <a:r>
              <a:rPr lang="da-DK" b="0" u="sng" dirty="0" smtClean="0"/>
              <a:t>relevante</a:t>
            </a:r>
            <a:r>
              <a:rPr lang="da-DK" b="0" u="sng" baseline="0" dirty="0" smtClean="0"/>
              <a:t> </a:t>
            </a:r>
            <a:r>
              <a:rPr lang="da-DK" b="0" u="sng" dirty="0" smtClean="0"/>
              <a:t>kompetencer. </a:t>
            </a:r>
          </a:p>
          <a:p>
            <a:pPr marL="171450" indent="-171450"/>
            <a:endParaRPr lang="da-DK" dirty="0" smtClean="0"/>
          </a:p>
          <a:p>
            <a:pPr marL="171450" indent="-171450"/>
            <a:r>
              <a:rPr lang="da-DK" dirty="0" smtClean="0"/>
              <a:t>Det betyder, at hvis der er et tilstrækkeligt antal faste</a:t>
            </a:r>
            <a:r>
              <a:rPr lang="da-DK" baseline="0" dirty="0" smtClean="0"/>
              <a:t> </a:t>
            </a:r>
            <a:r>
              <a:rPr lang="da-DK" dirty="0" smtClean="0"/>
              <a:t>medarbejdere med relevant uddannelse, viden og</a:t>
            </a:r>
            <a:r>
              <a:rPr lang="da-DK" baseline="0" dirty="0" smtClean="0"/>
              <a:t> </a:t>
            </a:r>
            <a:r>
              <a:rPr lang="da-DK" dirty="0" smtClean="0"/>
              <a:t>erfaring, så er</a:t>
            </a:r>
            <a:r>
              <a:rPr lang="da-DK" baseline="0" dirty="0" smtClean="0"/>
              <a:t> </a:t>
            </a:r>
            <a:r>
              <a:rPr lang="da-DK" dirty="0" smtClean="0"/>
              <a:t>det ikke nødvendigvis et problem, at ikkefastansatte medarbejdere</a:t>
            </a:r>
            <a:r>
              <a:rPr lang="da-DK" baseline="0" dirty="0" smtClean="0"/>
              <a:t> </a:t>
            </a:r>
            <a:r>
              <a:rPr lang="da-DK" dirty="0" smtClean="0"/>
              <a:t>ikke har relevant uddannelse, viden og erfaring. Omvendt hvis en</a:t>
            </a:r>
            <a:r>
              <a:rPr lang="da-DK" baseline="0" dirty="0" smtClean="0"/>
              <a:t> </a:t>
            </a:r>
            <a:r>
              <a:rPr lang="da-DK" dirty="0" smtClean="0"/>
              <a:t>stor andel af medarbejderne er ikkefastansatte medarbejdere, så</a:t>
            </a:r>
            <a:r>
              <a:rPr lang="da-DK" baseline="0" dirty="0" smtClean="0"/>
              <a:t> </a:t>
            </a:r>
            <a:r>
              <a:rPr lang="da-DK" dirty="0" smtClean="0"/>
              <a:t>vil det være væsentligt, at disse har relevant</a:t>
            </a:r>
            <a:r>
              <a:rPr lang="da-DK" baseline="0" dirty="0" smtClean="0"/>
              <a:t> </a:t>
            </a:r>
            <a:r>
              <a:rPr lang="da-DK" dirty="0" smtClean="0"/>
              <a:t>uddannelse, viden og</a:t>
            </a:r>
            <a:r>
              <a:rPr lang="da-DK" baseline="0" dirty="0" smtClean="0"/>
              <a:t> </a:t>
            </a:r>
            <a:r>
              <a:rPr lang="da-DK" dirty="0" smtClean="0"/>
              <a:t>erfaring.</a:t>
            </a:r>
          </a:p>
          <a:p>
            <a:pPr marL="0" indent="0">
              <a:buNone/>
            </a:pPr>
            <a:endParaRPr lang="da-DK" b="1" dirty="0" smtClean="0"/>
          </a:p>
          <a:p>
            <a:pPr marL="0" indent="0">
              <a:buNone/>
            </a:pPr>
            <a:r>
              <a:rPr lang="da-DK" b="0" u="sng" dirty="0" smtClean="0"/>
              <a:t>Indikator 10.b</a:t>
            </a:r>
          </a:p>
          <a:p>
            <a:r>
              <a:rPr lang="da-DK" dirty="0" smtClean="0"/>
              <a:t>Tilføjelsen i indikator 10.b vil tydeliggøre, at det også skal være afspejlet i ikke-fastansatte medarbejderes samspil med borgerne, at de har relevante kompetencer.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endParaRPr lang="da-DK" baseline="0" dirty="0" smtClean="0"/>
          </a:p>
          <a:p>
            <a:endParaRPr lang="da-DK" baseline="0" dirty="0" smtClean="0"/>
          </a:p>
        </p:txBody>
      </p:sp>
      <p:sp>
        <p:nvSpPr>
          <p:cNvPr id="5" name="Pladsholder til slidenummer 4"/>
          <p:cNvSpPr>
            <a:spLocks noGrp="1"/>
          </p:cNvSpPr>
          <p:nvPr>
            <p:ph type="sldNum" sz="quarter" idx="11"/>
          </p:nvPr>
        </p:nvSpPr>
        <p:spPr/>
        <p:txBody>
          <a:bodyPr/>
          <a:lstStyle/>
          <a:p>
            <a:fld id="{80913D85-34BC-4FA7-A491-B95498CAAD60}" type="slidenum">
              <a:rPr lang="da-DK" smtClean="0"/>
              <a:t>11</a:t>
            </a:fld>
            <a:endParaRPr lang="da-DK" dirty="0"/>
          </a:p>
        </p:txBody>
      </p:sp>
    </p:spTree>
    <p:extLst>
      <p:ext uri="{BB962C8B-B14F-4D97-AF65-F5344CB8AC3E}">
        <p14:creationId xmlns:p14="http://schemas.microsoft.com/office/powerpoint/2010/main" val="3928887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eaLnBrk="1" fontAlgn="t" latinLnBrk="0" hangingPunct="1"/>
            <a:r>
              <a:rPr lang="da-DK" sz="1200" b="0" i="0" u="none" strike="noStrike" kern="1200" dirty="0" smtClean="0">
                <a:solidFill>
                  <a:schemeClr val="tx1"/>
                </a:solidFill>
                <a:effectLst/>
                <a:latin typeface="+mn-lt"/>
                <a:ea typeface="+mn-ea"/>
                <a:cs typeface="+mn-cs"/>
              </a:rPr>
              <a:t>Her følger slides om afgrænsningen af begrebet ”ikke-fastansatte medarbejdere med borgerrelaterede opgaver”</a:t>
            </a:r>
          </a:p>
          <a:p>
            <a:pPr rtl="0" eaLnBrk="1" fontAlgn="auto" latinLnBrk="0" hangingPunct="1"/>
            <a:endParaRPr lang="da-DK"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dirty="0" smtClean="0">
                <a:solidFill>
                  <a:schemeClr val="tx1"/>
                </a:solidFill>
                <a:effectLst/>
                <a:latin typeface="+mn-lt"/>
                <a:ea typeface="+mn-ea"/>
                <a:cs typeface="+mn-cs"/>
              </a:rPr>
              <a:t>Formålet med præsentationen er at præsentere og gennemgå begrebsafgrænsningen, som er publiceret i Håndbog for Socialtilsyn</a:t>
            </a:r>
            <a:r>
              <a:rPr lang="da-DK" dirty="0" smtClean="0"/>
              <a:t> under ”Vejledninger og materialer”.</a:t>
            </a:r>
          </a:p>
          <a:p>
            <a:pPr marL="0" marR="0" lvl="0" indent="0" algn="l" defTabSz="914400" rtl="0" eaLnBrk="1" fontAlgn="t" latinLnBrk="0" hangingPunct="1">
              <a:lnSpc>
                <a:spcPct val="100000"/>
              </a:lnSpc>
              <a:spcBef>
                <a:spcPts val="0"/>
              </a:spcBef>
              <a:spcAft>
                <a:spcPts val="0"/>
              </a:spcAft>
              <a:buClrTx/>
              <a:buSzTx/>
              <a:buFontTx/>
              <a:buNone/>
              <a:tabLst/>
              <a:defRPr/>
            </a:pPr>
            <a:endParaRPr lang="da-DK"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da-DK" sz="1200" b="0" i="0" u="none" strike="noStrike" kern="1200" dirty="0" smtClean="0">
                <a:solidFill>
                  <a:schemeClr val="tx1"/>
                </a:solidFill>
                <a:effectLst/>
                <a:latin typeface="+mn-lt"/>
                <a:ea typeface="+mn-ea"/>
                <a:cs typeface="+mn-cs"/>
              </a:rPr>
              <a:t>I noterne til slides er baggrund, formål og Socialstyrelsens overvejelser bag afgrænsningen beskrevet.</a:t>
            </a:r>
            <a:r>
              <a:rPr lang="da-DK" sz="1200" b="0" i="0" u="none" strike="noStrike" kern="1200" baseline="0" dirty="0" smtClean="0">
                <a:solidFill>
                  <a:schemeClr val="tx1"/>
                </a:solidFill>
                <a:effectLst/>
                <a:latin typeface="+mn-lt"/>
                <a:ea typeface="+mn-ea"/>
                <a:cs typeface="+mn-cs"/>
              </a:rPr>
              <a:t> </a:t>
            </a:r>
            <a:endParaRPr lang="da-DK" sz="1200" b="0" i="0" u="none" strike="noStrike" kern="1200" dirty="0" smtClean="0">
              <a:solidFill>
                <a:schemeClr val="tx1"/>
              </a:solidFill>
              <a:effectLst/>
              <a:latin typeface="+mn-lt"/>
              <a:ea typeface="+mn-ea"/>
              <a:cs typeface="+mn-cs"/>
            </a:endParaRPr>
          </a:p>
          <a:p>
            <a:pPr rtl="0" eaLnBrk="1" fontAlgn="t" latinLnBrk="0" hangingPunct="1"/>
            <a:endParaRPr lang="da-DK" sz="1200" b="0" i="0" u="none" strike="noStrike" kern="1200" baseline="0" dirty="0" smtClean="0">
              <a:solidFill>
                <a:schemeClr val="tx1"/>
              </a:solidFill>
              <a:effectLst/>
              <a:latin typeface="+mn-lt"/>
              <a:ea typeface="+mn-ea"/>
              <a:cs typeface="+mn-cs"/>
            </a:endParaRPr>
          </a:p>
          <a:p>
            <a:pPr rtl="0" eaLnBrk="1" fontAlgn="t" latinLnBrk="0" hangingPunct="1"/>
            <a:r>
              <a:rPr lang="da-DK" sz="1200" b="0" i="0" u="none" strike="noStrike" kern="1200" baseline="0" dirty="0" smtClean="0">
                <a:solidFill>
                  <a:schemeClr val="tx1"/>
                </a:solidFill>
                <a:effectLst/>
                <a:latin typeface="+mn-lt"/>
                <a:ea typeface="+mn-ea"/>
                <a:cs typeface="+mn-cs"/>
              </a:rPr>
              <a:t>Slides</a:t>
            </a:r>
            <a:r>
              <a:rPr lang="da-DK" sz="1200" b="0" i="0" u="none" strike="noStrike" kern="1200" dirty="0" smtClean="0">
                <a:solidFill>
                  <a:schemeClr val="tx1"/>
                </a:solidFill>
                <a:effectLst/>
                <a:latin typeface="+mn-lt"/>
                <a:ea typeface="+mn-ea"/>
                <a:cs typeface="+mn-cs"/>
              </a:rPr>
              <a:t>:</a:t>
            </a:r>
          </a:p>
          <a:p>
            <a:pPr rtl="0" eaLnBrk="1" fontAlgn="t" latinLnBrk="0" hangingPunct="1"/>
            <a:r>
              <a:rPr lang="da-DK" dirty="0" smtClean="0"/>
              <a:t>Begrebsafgrænsningen jf. Håndbog for socialtilsyn</a:t>
            </a:r>
          </a:p>
          <a:p>
            <a:pPr rtl="0" eaLnBrk="1" fontAlgn="t" latinLnBrk="0" hangingPunct="1"/>
            <a:r>
              <a:rPr lang="da-DK" dirty="0" smtClean="0"/>
              <a:t>Uddybende afgrænsning </a:t>
            </a:r>
          </a:p>
          <a:p>
            <a:pPr rtl="0" eaLnBrk="1" fontAlgn="t" latinLnBrk="0" hangingPunct="1"/>
            <a:r>
              <a:rPr lang="da-DK" dirty="0" smtClean="0"/>
              <a:t>Uddybende afgrænsning, fortsat</a:t>
            </a:r>
          </a:p>
          <a:p>
            <a:pPr rtl="0" eaLnBrk="1" fontAlgn="t" latinLnBrk="0" hangingPunct="1"/>
            <a:r>
              <a:rPr lang="da-DK" dirty="0" smtClean="0"/>
              <a:t>Uddybende afgrænsning – barselsvikarer mv.</a:t>
            </a:r>
          </a:p>
          <a:p>
            <a:pPr rtl="0" eaLnBrk="1" fontAlgn="t" latinLnBrk="0" hangingPunct="1"/>
            <a:r>
              <a:rPr lang="da-DK" dirty="0" smtClean="0"/>
              <a:t>Uddybende afgrænsning - borgerrelaterede opgaver</a:t>
            </a:r>
            <a:endParaRPr lang="da-DK" sz="1200" b="0" i="0" u="none" strike="noStrike"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80913D85-34BC-4FA7-A491-B95498CAAD60}" type="slidenum">
              <a:rPr lang="da-DK" smtClean="0"/>
              <a:t>12</a:t>
            </a:fld>
            <a:endParaRPr lang="da-DK" dirty="0"/>
          </a:p>
        </p:txBody>
      </p:sp>
    </p:spTree>
    <p:extLst>
      <p:ext uri="{BB962C8B-B14F-4D97-AF65-F5344CB8AC3E}">
        <p14:creationId xmlns:p14="http://schemas.microsoft.com/office/powerpoint/2010/main" val="4261572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Socialtilsynet anbefales at tage udgangspunkt i denne forståelse af ikke-fastansatte medarbejdere med borgerrelaterede opgaver.</a:t>
            </a:r>
          </a:p>
          <a:p>
            <a:pPr marL="0" indent="0">
              <a:buNone/>
            </a:pPr>
            <a:r>
              <a:rPr lang="da-DK" dirty="0" smtClean="0"/>
              <a:t>En fælles forståelse skal </a:t>
            </a:r>
            <a:r>
              <a:rPr lang="da-DK" baseline="0" dirty="0" smtClean="0"/>
              <a:t>understøtte ensartethed i vurderingen. </a:t>
            </a:r>
          </a:p>
          <a:p>
            <a:pPr marL="0" indent="0">
              <a:buNone/>
            </a:pPr>
            <a:endParaRPr lang="da-DK" dirty="0" smtClean="0"/>
          </a:p>
          <a:p>
            <a:pPr marL="0" indent="0">
              <a:buNone/>
            </a:pPr>
            <a:r>
              <a:rPr lang="da-DK" dirty="0" smtClean="0"/>
              <a:t>Afgrænsningen uddybes på de følgende slides</a:t>
            </a:r>
          </a:p>
          <a:p>
            <a:pPr marL="0" indent="0">
              <a:buNone/>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t>Formål med begrebsafgrænsningen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u="none" dirty="0" smtClean="0"/>
              <a:t>Formålet </a:t>
            </a:r>
            <a:r>
              <a:rPr lang="da-DK" dirty="0" smtClean="0"/>
              <a:t>med afgrænsningen er, at socialtilsynene har en fælles ensartet begrebsmæssig forståelse af ikkefastansatte medarbejdere.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a:buFontTx/>
              <a:buChar char="-"/>
            </a:pPr>
            <a:r>
              <a:rPr lang="da-DK" dirty="0" smtClean="0"/>
              <a:t>Der er tale om en begrebsmæssig/terminologisk afgrænsning. afgrænsningen i sig selv adresserer således ikke de problematikker, der er knyttet til brugen af ikke-fastansatte medarbejdere. Det gælder fx det forhold, at brugen af ikke-fastansatte kan føre til manglende kontinuitet for borgerne. </a:t>
            </a:r>
          </a:p>
          <a:p>
            <a:pPr>
              <a:buFontTx/>
              <a:buChar char="-"/>
            </a:pPr>
            <a:endParaRPr lang="da-DK" dirty="0" smtClean="0"/>
          </a:p>
          <a:p>
            <a:pPr>
              <a:buFontTx/>
              <a:buChar char="-"/>
            </a:pPr>
            <a:r>
              <a:rPr lang="da-DK" dirty="0" smtClean="0"/>
              <a:t>Afgrænsningen vil blive suppleret af udfoldelse af problemstillinger omkring brugen af ikke-fastansatte medarbejdere med eksempler på, hvilken betydning det kan have for den pædagogiske indsats.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Denne del udarbejdes på baggrund af </a:t>
            </a:r>
            <a:r>
              <a:rPr lang="da-DK" dirty="0" err="1" smtClean="0"/>
              <a:t>vidensindsamling</a:t>
            </a:r>
            <a:r>
              <a:rPr lang="da-DK" dirty="0" smtClean="0"/>
              <a:t> i første halvdel af 2022. Publiceres i håndbogen august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smtClean="0"/>
              <a:t>Baggrund for begrebsafgrænsningen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Brug af ikkefastansatte medarbejdere i sociale tilbud et komplekst område, hvor mange forskellige problemstillinger er på spil. Der eksisterer ikke en fælles klar definition</a:t>
            </a:r>
            <a:r>
              <a:rPr lang="da-DK" i="1" dirty="0" smtClean="0"/>
              <a:t> </a:t>
            </a:r>
            <a:r>
              <a:rPr lang="da-DK" dirty="0" smtClean="0"/>
              <a:t>af begrebet ”ikkefastansatte medarbejdere med borgerrelaterede opgaver”. Det er desuden ikke entydigt, hvordan brugen af ikkefastansatte medarbejdere kan påvirke den pædagogiske indsats.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Der er derfor behov for faglig vejledning til socialtilsynene som kan understøtte, at ændringerne i kvalitetsmodellen vurderes på en ensartet måde.</a:t>
            </a:r>
          </a:p>
          <a:p>
            <a:pPr>
              <a:buFontTx/>
              <a:buChar char="-"/>
            </a:pPr>
            <a:endParaRPr lang="da-DK" dirty="0" smtClean="0"/>
          </a:p>
          <a:p>
            <a:pPr>
              <a:buFontTx/>
              <a:buNone/>
            </a:pPr>
            <a:endParaRPr lang="da-DK" dirty="0" smtClean="0"/>
          </a:p>
          <a:p>
            <a:pPr>
              <a:buFontTx/>
              <a:buNone/>
            </a:pPr>
            <a:r>
              <a:rPr lang="da-DK" b="1" dirty="0" smtClean="0"/>
              <a:t>Socialstyrelsens overvejelser bag afgrænsningen</a:t>
            </a:r>
          </a:p>
          <a:p>
            <a:pPr>
              <a:buFontTx/>
              <a:buChar char="-"/>
            </a:pPr>
            <a:r>
              <a:rPr lang="da-DK" dirty="0" smtClean="0"/>
              <a:t>Jf. de politiske intentioner, skal socialtilsynet ikke alene have fokus på vikarer, der </a:t>
            </a:r>
            <a:r>
              <a:rPr lang="da-DK" i="0" dirty="0" smtClean="0"/>
              <a:t>træder i stedet for</a:t>
            </a:r>
            <a:r>
              <a:rPr lang="da-DK" dirty="0" smtClean="0"/>
              <a:t> bestemte medarbejdere, fx ved ferie og sygdom. De skal også have fokus på brugen af ikkefastansatte medarbejdere, fx timelønnede medarbejdere, som tilbuddene bruger løbende og som </a:t>
            </a:r>
            <a:r>
              <a:rPr lang="da-DK" i="0" dirty="0" smtClean="0"/>
              <a:t>supplerer</a:t>
            </a:r>
            <a:r>
              <a:rPr lang="da-DK" dirty="0" smtClean="0"/>
              <a:t> de faste medarbejdere.</a:t>
            </a:r>
          </a:p>
          <a:p>
            <a:pPr>
              <a:buFontTx/>
              <a:buNone/>
            </a:pPr>
            <a:endParaRPr lang="da-DK" dirty="0" smtClean="0"/>
          </a:p>
          <a:p>
            <a:pPr>
              <a:buFontTx/>
              <a:buNone/>
            </a:pPr>
            <a:r>
              <a:rPr lang="da-DK" dirty="0" smtClean="0"/>
              <a:t>afgrænsningen skal afspejle en forståelse af ikkefastansatte medarbejdere, som ikke er for snæver, og som dermed understøtter, at socialtilsynets fokus ligger i tråd med de politiske intentioner. </a:t>
            </a:r>
          </a:p>
          <a:p>
            <a:pPr>
              <a:buFontTx/>
              <a:buNone/>
            </a:pPr>
            <a:endParaRPr lang="da-DK" dirty="0" smtClean="0"/>
          </a:p>
          <a:p>
            <a:pPr marL="0" indent="0">
              <a:buNone/>
            </a:pPr>
            <a:endParaRPr lang="da-DK" dirty="0" smtClean="0"/>
          </a:p>
          <a:p>
            <a:endParaRPr lang="da-DK" dirty="0"/>
          </a:p>
        </p:txBody>
      </p:sp>
      <p:sp>
        <p:nvSpPr>
          <p:cNvPr id="4" name="Pladsholder til slidenummer 3"/>
          <p:cNvSpPr>
            <a:spLocks noGrp="1"/>
          </p:cNvSpPr>
          <p:nvPr>
            <p:ph type="sldNum" sz="quarter" idx="10"/>
          </p:nvPr>
        </p:nvSpPr>
        <p:spPr/>
        <p:txBody>
          <a:bodyPr/>
          <a:lstStyle/>
          <a:p>
            <a:fld id="{80913D85-34BC-4FA7-A491-B95498CAAD60}" type="slidenum">
              <a:rPr lang="da-DK" smtClean="0"/>
              <a:t>13</a:t>
            </a:fld>
            <a:endParaRPr lang="da-DK" dirty="0"/>
          </a:p>
        </p:txBody>
      </p:sp>
    </p:spTree>
    <p:extLst>
      <p:ext uri="{BB962C8B-B14F-4D97-AF65-F5344CB8AC3E}">
        <p14:creationId xmlns:p14="http://schemas.microsoft.com/office/powerpoint/2010/main" val="3741503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dirty="0" smtClean="0"/>
              <a:t>Ingen noter</a:t>
            </a:r>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14</a:t>
            </a:fld>
            <a:endParaRPr lang="da-DK" dirty="0"/>
          </a:p>
        </p:txBody>
      </p:sp>
    </p:spTree>
    <p:extLst>
      <p:ext uri="{BB962C8B-B14F-4D97-AF65-F5344CB8AC3E}">
        <p14:creationId xmlns:p14="http://schemas.microsoft.com/office/powerpoint/2010/main" val="1975888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dirty="0" smtClean="0"/>
              <a:t>Ingen noter</a:t>
            </a:r>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15</a:t>
            </a:fld>
            <a:endParaRPr lang="da-DK" dirty="0"/>
          </a:p>
        </p:txBody>
      </p:sp>
    </p:spTree>
    <p:extLst>
      <p:ext uri="{BB962C8B-B14F-4D97-AF65-F5344CB8AC3E}">
        <p14:creationId xmlns:p14="http://schemas.microsoft.com/office/powerpoint/2010/main" val="4155734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afgrænsningen præciserer endvidere, at </a:t>
            </a:r>
            <a:r>
              <a:rPr lang="da-DK" i="1" dirty="0" smtClean="0"/>
              <a:t>medarbejdere, der er ansat som barselsvikar, vikar for langtidssygemeldt og orlovsvikar ikke henregnes til kategorien ”ikke-fastansatte medarbejdere</a:t>
            </a:r>
            <a:r>
              <a:rPr lang="da-DK" dirty="0" smtClean="0"/>
              <a:t>”.</a:t>
            </a:r>
          </a:p>
          <a:p>
            <a:pPr marL="0" indent="0">
              <a:buNone/>
            </a:pPr>
            <a:endParaRPr lang="da-DK" dirty="0" smtClean="0"/>
          </a:p>
          <a:p>
            <a:pPr marL="0" indent="0">
              <a:buNone/>
            </a:pPr>
            <a:r>
              <a:rPr lang="da-DK" b="1" dirty="0" smtClean="0"/>
              <a:t>Overvejelser bag afgrænsningen</a:t>
            </a:r>
          </a:p>
          <a:p>
            <a:r>
              <a:rPr lang="da-DK" dirty="0" smtClean="0"/>
              <a:t>Medarbejdere, der er ansat som barsels- syge- og orlovsvikarer, har typisk en midlertidigt ansættelse,</a:t>
            </a:r>
            <a:r>
              <a:rPr lang="da-DK" baseline="0" dirty="0" smtClean="0"/>
              <a:t> og de kunne dermed ud fra en ”formel” definition anses som ikke-fastansatte.</a:t>
            </a:r>
            <a:endParaRPr lang="da-DK" dirty="0" smtClean="0"/>
          </a:p>
          <a:p>
            <a:endParaRPr lang="da-DK" dirty="0" smtClean="0"/>
          </a:p>
          <a:p>
            <a:r>
              <a:rPr lang="da-DK" dirty="0" smtClean="0"/>
              <a:t>I</a:t>
            </a:r>
            <a:r>
              <a:rPr lang="da-DK" baseline="0" dirty="0" smtClean="0"/>
              <a:t> denne sammenhæng ses de dog som fastansatte.  Dette fordi det antages, at de (til forskel fra ikkefastansatte) er mere </a:t>
            </a:r>
            <a:r>
              <a:rPr lang="da-DK" dirty="0" smtClean="0"/>
              <a:t>kontinuerlige medarbejdere for borgerne, idet: </a:t>
            </a:r>
          </a:p>
          <a:p>
            <a:pPr marL="171450" indent="-171450">
              <a:buFontTx/>
              <a:buChar char="-"/>
            </a:pPr>
            <a:r>
              <a:rPr lang="da-DK" dirty="0" smtClean="0"/>
              <a:t>De er ansat i en længere sammenhængende periode.</a:t>
            </a:r>
          </a:p>
          <a:p>
            <a:pPr marL="171450" indent="-171450">
              <a:buFontTx/>
              <a:buChar char="-"/>
            </a:pPr>
            <a:r>
              <a:rPr lang="da-DK" dirty="0" smtClean="0"/>
              <a:t>De er ansat til at erstatte bestemte, faste medarbejdere. Det antages fx, at de overtager disse medarbejderes funktion og opgaver i forhold til borgerne.</a:t>
            </a:r>
          </a:p>
          <a:p>
            <a:pPr marL="171450" indent="-171450">
              <a:buFontTx/>
              <a:buChar char="-"/>
            </a:pPr>
            <a:r>
              <a:rPr lang="da-DK" dirty="0" smtClean="0"/>
              <a:t>De indgår de typisk i hele den pædagogiske indsats omkring borgerne, herunder både planlægning, udførelse og udvikling af den pædagogiske indsats, på lige fod med fastansatte medarbejdere. Det antages fx at de deltager i kompetenceudvikling, personalemøder, faglig sparring mv. </a:t>
            </a:r>
          </a:p>
        </p:txBody>
      </p:sp>
      <p:sp>
        <p:nvSpPr>
          <p:cNvPr id="5" name="Pladsholder til slidenummer 4"/>
          <p:cNvSpPr>
            <a:spLocks noGrp="1"/>
          </p:cNvSpPr>
          <p:nvPr>
            <p:ph type="sldNum" sz="quarter" idx="11"/>
          </p:nvPr>
        </p:nvSpPr>
        <p:spPr/>
        <p:txBody>
          <a:bodyPr/>
          <a:lstStyle/>
          <a:p>
            <a:fld id="{80913D85-34BC-4FA7-A491-B95498CAAD60}" type="slidenum">
              <a:rPr lang="da-DK" smtClean="0"/>
              <a:t>16</a:t>
            </a:fld>
            <a:endParaRPr lang="da-DK" dirty="0"/>
          </a:p>
        </p:txBody>
      </p:sp>
    </p:spTree>
    <p:extLst>
      <p:ext uri="{BB962C8B-B14F-4D97-AF65-F5344CB8AC3E}">
        <p14:creationId xmlns:p14="http://schemas.microsoft.com/office/powerpoint/2010/main" val="2809188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Ved medarbejdere, der løser borgerrelaterede opgaver, forstås:</a:t>
            </a:r>
          </a:p>
          <a:p>
            <a:r>
              <a:rPr lang="da-DK" dirty="0" smtClean="0"/>
              <a:t>Medarbejdere der er direkte involveret i den pædagogiske indsats til borgerne. </a:t>
            </a:r>
          </a:p>
          <a:p>
            <a:endParaRPr lang="da-DK" dirty="0" smtClean="0"/>
          </a:p>
          <a:p>
            <a:r>
              <a:rPr lang="da-DK" dirty="0" smtClean="0"/>
              <a:t>Det vil sige, at socialtilsynet ikke skal have fokus på fx vikarer for køkkenmedarbejdere, rengøringsmedarbejdere mv.</a:t>
            </a:r>
          </a:p>
          <a:p>
            <a:pPr>
              <a:buFontTx/>
              <a:buChar char="-"/>
            </a:pPr>
            <a:endParaRPr lang="da-DK" dirty="0" smtClean="0"/>
          </a:p>
          <a:p>
            <a:pPr>
              <a:buFontTx/>
              <a:buChar char="-"/>
            </a:pPr>
            <a:r>
              <a:rPr lang="da-DK" dirty="0" smtClean="0"/>
              <a:t>I praksis kan der være gråzoner og tvivl om,</a:t>
            </a:r>
            <a:r>
              <a:rPr lang="da-DK" baseline="0" dirty="0" smtClean="0"/>
              <a:t> hvorvidt en medarbejder er ansat til at løse borgerrelaterede opgaver</a:t>
            </a:r>
            <a:r>
              <a:rPr lang="da-DK" dirty="0" smtClean="0"/>
              <a:t>. </a:t>
            </a:r>
          </a:p>
          <a:p>
            <a:pPr>
              <a:buFontTx/>
              <a:buChar char="-"/>
            </a:pPr>
            <a:endParaRPr lang="da-DK" dirty="0" smtClean="0"/>
          </a:p>
          <a:p>
            <a:pPr marL="0" marR="0" lvl="0" indent="0" algn="l" defTabSz="914400" rtl="0" eaLnBrk="1" fontAlgn="auto" latinLnBrk="0" hangingPunct="1">
              <a:lnSpc>
                <a:spcPct val="100000"/>
              </a:lnSpc>
              <a:spcBef>
                <a:spcPts val="0"/>
              </a:spcBef>
              <a:spcAft>
                <a:spcPts val="0"/>
              </a:spcAft>
              <a:buClrTx/>
              <a:buSzTx/>
              <a:buFontTx/>
              <a:buChar char="-"/>
              <a:tabLst/>
              <a:defRPr/>
            </a:pPr>
            <a:r>
              <a:rPr lang="da-DK" dirty="0" smtClean="0"/>
              <a:t>Det kan fx være en køkkenmedarbejder, der er ansat som ”madmor” på en afdeling til at lave mad sammen med borgerne eller en administrativ medarbejder, der hjælper borgerne med økonomi.  </a:t>
            </a:r>
          </a:p>
          <a:p>
            <a:pPr>
              <a:buFontTx/>
              <a:buChar char="-"/>
            </a:pPr>
            <a:endParaRPr lang="da-DK" baseline="0" dirty="0" smtClean="0"/>
          </a:p>
          <a:p>
            <a:pPr>
              <a:buFontTx/>
              <a:buChar char="-"/>
            </a:pPr>
            <a:r>
              <a:rPr lang="da-DK" baseline="0" dirty="0" smtClean="0"/>
              <a:t>Som hovedregel vil sådanne medarbejdere ikke henregnes under medarbejdere med borgerrelaterede opgaver. Hvis der er tvivl,  </a:t>
            </a:r>
            <a:r>
              <a:rPr lang="da-DK" dirty="0" smtClean="0"/>
              <a:t>beror det på socialtilsynets konkrete vurdering. Vurderingen kan fx tage udgangspunkt i, hvor meget af sin arbejdstid medarbejderen bruger på borgerrelaterede opgaver, stillingsbetegnelsen</a:t>
            </a:r>
            <a:r>
              <a:rPr lang="da-DK" baseline="0" dirty="0" smtClean="0"/>
              <a:t> mv. </a:t>
            </a:r>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17</a:t>
            </a:fld>
            <a:endParaRPr lang="da-DK" dirty="0"/>
          </a:p>
        </p:txBody>
      </p:sp>
    </p:spTree>
    <p:extLst>
      <p:ext uri="{BB962C8B-B14F-4D97-AF65-F5344CB8AC3E}">
        <p14:creationId xmlns:p14="http://schemas.microsoft.com/office/powerpoint/2010/main" val="4234457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I det følgende beskrives fem punkter, som socialtilsynet bør have fokus på ved vurdering af brug af ikke-fastansatte medarbejdere i tilbud omfattet af § 4, stk. 1, nr. 2-4, i lov om socialtilsyn.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Det vil bero på en konkret vurdering, hvilke fokuspunkter der er relevante at inddrage i kvalitetsvurderingen for det konkrete tilbud. </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De tilsynsfaglige fokuspunkter er identificeret på baggrund af relevant litteratur samt interview med medarbejdere i socialtilsynene og fagersoner i Socialstyrelsen. </a:t>
            </a:r>
          </a:p>
          <a:p>
            <a:endParaRPr lang="da-DK" sz="120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80913D85-34BC-4FA7-A491-B95498CAAD60}" type="slidenum">
              <a:rPr lang="da-DK" smtClean="0"/>
              <a:t>18</a:t>
            </a:fld>
            <a:endParaRPr lang="da-DK" dirty="0"/>
          </a:p>
        </p:txBody>
      </p:sp>
    </p:spTree>
    <p:extLst>
      <p:ext uri="{BB962C8B-B14F-4D97-AF65-F5344CB8AC3E}">
        <p14:creationId xmlns:p14="http://schemas.microsoft.com/office/powerpoint/2010/main" val="728030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Baggrunden for de tilsynsfaglige fokuspunkter er viden om, hvordan brugen kan påvirke det pædagogiske arbejde omkring borgerne. Disse pointer er fra den (sparsomme), litteratur Socialstyrelsen har gennemgået</a:t>
            </a:r>
            <a:r>
              <a:rPr lang="da-DK" sz="1200" kern="1200" baseline="0" dirty="0" smtClean="0">
                <a:solidFill>
                  <a:schemeClr val="tx1"/>
                </a:solidFill>
                <a:effectLst/>
                <a:latin typeface="+mn-lt"/>
                <a:ea typeface="+mn-ea"/>
                <a:cs typeface="+mn-cs"/>
              </a:rPr>
              <a:t> samt interview med tilsynskonsulenter og fagpersoner i Socialstyrelsen. </a:t>
            </a:r>
          </a:p>
          <a:p>
            <a:endParaRPr lang="da-DK" sz="1200" b="0" i="0" u="none" strike="noStrike" kern="1200" baseline="0" dirty="0" smtClean="0">
              <a:solidFill>
                <a:schemeClr val="tx1"/>
              </a:solidFill>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80913D85-34BC-4FA7-A491-B95498CAAD60}" type="slidenum">
              <a:rPr lang="da-DK" smtClean="0"/>
              <a:t>19</a:t>
            </a:fld>
            <a:endParaRPr lang="da-DK" dirty="0"/>
          </a:p>
        </p:txBody>
      </p:sp>
    </p:spTree>
    <p:extLst>
      <p:ext uri="{BB962C8B-B14F-4D97-AF65-F5344CB8AC3E}">
        <p14:creationId xmlns:p14="http://schemas.microsoft.com/office/powerpoint/2010/main" val="205005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b="1" dirty="0" smtClean="0"/>
              <a:t>Detaljeret</a:t>
            </a:r>
            <a:r>
              <a:rPr lang="da-DK" b="1" baseline="0" dirty="0" smtClean="0"/>
              <a:t> disposition</a:t>
            </a:r>
          </a:p>
          <a:p>
            <a:pPr marL="0" indent="0">
              <a:buNone/>
            </a:pPr>
            <a:endParaRPr lang="da-DK" b="1" baseline="0" dirty="0" smtClean="0"/>
          </a:p>
          <a:p>
            <a:pPr marL="0" indent="0">
              <a:buNone/>
            </a:pPr>
            <a:r>
              <a:rPr lang="da-DK" b="1" dirty="0" smtClean="0"/>
              <a:t>1. Baggrund</a:t>
            </a:r>
          </a:p>
          <a:p>
            <a:pPr>
              <a:buFontTx/>
              <a:buChar char="-"/>
            </a:pPr>
            <a:r>
              <a:rPr lang="da-DK" dirty="0" smtClean="0"/>
              <a:t>Politisk aftale om socialtilsyn – intentionerne bag ændringerne I</a:t>
            </a:r>
          </a:p>
          <a:p>
            <a:pPr marL="0" marR="0" lvl="0" indent="0" algn="l" defTabSz="914400" rtl="0" eaLnBrk="1" fontAlgn="auto" latinLnBrk="0" hangingPunct="1">
              <a:lnSpc>
                <a:spcPct val="100000"/>
              </a:lnSpc>
              <a:spcBef>
                <a:spcPts val="0"/>
              </a:spcBef>
              <a:spcAft>
                <a:spcPts val="0"/>
              </a:spcAft>
              <a:buClrTx/>
              <a:buSzTx/>
              <a:buFontTx/>
              <a:buChar char="-"/>
              <a:tabLst/>
              <a:defRPr/>
            </a:pPr>
            <a:r>
              <a:rPr lang="da-DK" dirty="0" smtClean="0"/>
              <a:t>Politisk aftale om socialtilsyn – intentionerne bag ændringerne II</a:t>
            </a:r>
          </a:p>
          <a:p>
            <a:pPr>
              <a:buFontTx/>
              <a:buChar char="-"/>
            </a:pPr>
            <a:r>
              <a:rPr lang="da-DK" dirty="0" smtClean="0"/>
              <a:t>Ny bekendtgørelse om socialtilsyn</a:t>
            </a:r>
          </a:p>
          <a:p>
            <a:pPr marL="0" indent="0">
              <a:buNone/>
            </a:pPr>
            <a:endParaRPr lang="da-DK" b="1" dirty="0" smtClean="0"/>
          </a:p>
          <a:p>
            <a:pPr marL="0" indent="0">
              <a:buNone/>
            </a:pPr>
            <a:r>
              <a:rPr lang="da-DK" b="1" dirty="0" smtClean="0"/>
              <a:t>2. Ændringer i kvalitetsmodellen</a:t>
            </a:r>
          </a:p>
          <a:p>
            <a:pPr marL="171450" indent="-171450" rtl="0" eaLnBrk="1" fontAlgn="t" latinLnBrk="0" hangingPunct="1">
              <a:buFontTx/>
              <a:buChar char="-"/>
            </a:pPr>
            <a:r>
              <a:rPr lang="da-DK" dirty="0" smtClean="0"/>
              <a:t>Tema Organisation og ledelse – tilføjelse i temateksten</a:t>
            </a: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da-DK" dirty="0" smtClean="0"/>
              <a:t>Tema Organisation og ledelse – ny indikator</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da-DK" dirty="0" smtClean="0"/>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da-DK" dirty="0" smtClean="0"/>
              <a:t>Tema Kompetencer – ændringer i temateksten</a:t>
            </a: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da-DK" dirty="0" smtClean="0"/>
              <a:t>Tema Kompetencer – ændringer i indikatorerne</a:t>
            </a:r>
          </a:p>
          <a:p>
            <a:pPr marL="0" indent="0">
              <a:buNone/>
            </a:pPr>
            <a:endParaRPr lang="da-DK" b="1" dirty="0" smtClean="0"/>
          </a:p>
          <a:p>
            <a:pPr marL="0" indent="0">
              <a:buNone/>
            </a:pPr>
            <a:r>
              <a:rPr lang="da-DK" b="1" dirty="0" smtClean="0"/>
              <a:t>3. Begrebsafgrænsning</a:t>
            </a:r>
          </a:p>
          <a:p>
            <a:pPr>
              <a:buFontTx/>
              <a:buChar char="-"/>
            </a:pPr>
            <a:r>
              <a:rPr lang="da-DK" dirty="0" smtClean="0"/>
              <a:t>Begrebsafgrænsningen jf. Håndbog for socialtilsyn</a:t>
            </a:r>
          </a:p>
          <a:p>
            <a:pPr>
              <a:buFontTx/>
              <a:buChar char="-"/>
            </a:pPr>
            <a:r>
              <a:rPr lang="da-DK" dirty="0" smtClean="0"/>
              <a:t>Uddybende afgrænsning </a:t>
            </a:r>
          </a:p>
          <a:p>
            <a:pPr>
              <a:buFontTx/>
              <a:buChar char="-"/>
            </a:pPr>
            <a:r>
              <a:rPr lang="da-DK" dirty="0" smtClean="0"/>
              <a:t>Uddybende afgrænsning,</a:t>
            </a:r>
            <a:r>
              <a:rPr lang="da-DK" baseline="0" dirty="0" smtClean="0"/>
              <a:t> fortsat</a:t>
            </a:r>
            <a:endParaRPr lang="da-DK" dirty="0" smtClean="0"/>
          </a:p>
          <a:p>
            <a:pPr>
              <a:buFontTx/>
              <a:buChar char="-"/>
            </a:pPr>
            <a:r>
              <a:rPr lang="da-DK" dirty="0" smtClean="0"/>
              <a:t>Uddybende afgrænsning – Barselsvikarer mv. </a:t>
            </a:r>
          </a:p>
          <a:p>
            <a:pPr>
              <a:buFontTx/>
              <a:buChar char="-"/>
            </a:pPr>
            <a:r>
              <a:rPr lang="da-DK" dirty="0" smtClean="0"/>
              <a:t>Uddybende afgrænsning – Borgerrelaterede opgaver </a:t>
            </a:r>
          </a:p>
          <a:p>
            <a:pPr>
              <a:buFontTx/>
              <a:buChar char="-"/>
            </a:pPr>
            <a:endParaRPr lang="da-DK" dirty="0" smtClean="0"/>
          </a:p>
          <a:p>
            <a:pPr>
              <a:buFontTx/>
              <a:buNone/>
            </a:pPr>
            <a:r>
              <a:rPr lang="da-DK" b="1" dirty="0" smtClean="0"/>
              <a:t>4. Tilsynsfaglige</a:t>
            </a:r>
            <a:r>
              <a:rPr lang="da-DK" b="1" baseline="0" dirty="0" smtClean="0"/>
              <a:t> fokuspunkter</a:t>
            </a:r>
          </a:p>
          <a:p>
            <a:pPr>
              <a:buFontTx/>
              <a:buNone/>
            </a:pPr>
            <a:endParaRPr lang="da-DK" b="1" baseline="0" dirty="0" smtClean="0"/>
          </a:p>
          <a:p>
            <a:pPr>
              <a:buFontTx/>
              <a:buNone/>
            </a:pPr>
            <a:r>
              <a:rPr lang="da-DK" b="1" baseline="0" dirty="0" smtClean="0"/>
              <a:t>5. </a:t>
            </a:r>
            <a:r>
              <a:rPr lang="da-DK" b="1" dirty="0" smtClean="0"/>
              <a:t>Afslutning</a:t>
            </a:r>
          </a:p>
          <a:p>
            <a:pPr>
              <a:buFontTx/>
              <a:buNone/>
            </a:pPr>
            <a:r>
              <a:rPr lang="da-DK" dirty="0" smtClean="0"/>
              <a:t>- Henvisning til relevante materialer</a:t>
            </a:r>
          </a:p>
          <a:p>
            <a:pPr marL="0" indent="0">
              <a:buNone/>
            </a:pPr>
            <a:endParaRPr lang="da-DK" b="1" dirty="0" smtClean="0"/>
          </a:p>
          <a:p>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2</a:t>
            </a:fld>
            <a:endParaRPr lang="da-DK" dirty="0"/>
          </a:p>
        </p:txBody>
      </p:sp>
    </p:spTree>
    <p:extLst>
      <p:ext uri="{BB962C8B-B14F-4D97-AF65-F5344CB8AC3E}">
        <p14:creationId xmlns:p14="http://schemas.microsoft.com/office/powerpoint/2010/main" val="3124406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mn-lt"/>
                <a:ea typeface="+mn-ea"/>
                <a:cs typeface="+mn-cs"/>
              </a:rPr>
              <a:t>Socialstyrelsens auditfunktion har identificeret fem tilsynsfaglige fokuspunkter.</a:t>
            </a:r>
          </a:p>
          <a:p>
            <a:endParaRPr lang="da-DK" sz="1200" b="0" i="0" u="none" strike="noStrike" kern="1200" baseline="0" dirty="0" smtClean="0">
              <a:solidFill>
                <a:schemeClr val="tx1"/>
              </a:solidFill>
              <a:latin typeface="+mn-lt"/>
              <a:ea typeface="+mn-ea"/>
              <a:cs typeface="+mn-cs"/>
            </a:endParaRPr>
          </a:p>
          <a:p>
            <a:r>
              <a:rPr lang="da-DK" sz="1200" b="0" i="0" u="none" strike="noStrike" kern="1200" baseline="0" dirty="0" smtClean="0">
                <a:solidFill>
                  <a:schemeClr val="tx1"/>
                </a:solidFill>
                <a:latin typeface="+mn-lt"/>
                <a:ea typeface="+mn-ea"/>
                <a:cs typeface="+mn-cs"/>
              </a:rPr>
              <a:t>De angiver områder, som socialtilsynet bør have fokus på i vurderingen af sociale tilbuds brug af ikke-fastansatte medarbejdere. </a:t>
            </a:r>
          </a:p>
          <a:p>
            <a:endParaRPr lang="da-DK" sz="1200" b="0" i="0" u="none" strike="noStrike" kern="1200" baseline="0" dirty="0" smtClean="0">
              <a:solidFill>
                <a:schemeClr val="tx1"/>
              </a:solidFill>
              <a:latin typeface="+mn-lt"/>
              <a:ea typeface="+mn-ea"/>
              <a:cs typeface="+mn-cs"/>
            </a:endParaRPr>
          </a:p>
          <a:p>
            <a:r>
              <a:rPr lang="da-DK" sz="1200" b="0" i="0" u="none" strike="noStrike" kern="1200" baseline="0" dirty="0" smtClean="0">
                <a:solidFill>
                  <a:schemeClr val="tx1"/>
                </a:solidFill>
                <a:latin typeface="+mn-lt"/>
                <a:ea typeface="+mn-ea"/>
                <a:cs typeface="+mn-cs"/>
              </a:rPr>
              <a:t>Det vil være forskelligt, hvilke områder det er relevant at sætte fokus på. Det beror på en konkret vurdering i forhold til det enkelte tilbud. </a:t>
            </a:r>
          </a:p>
          <a:p>
            <a:endParaRPr lang="da-DK" sz="1200" b="0" i="0" u="none" strike="noStrike" kern="1200" baseline="0" dirty="0" smtClean="0">
              <a:solidFill>
                <a:schemeClr val="tx1"/>
              </a:solidFill>
              <a:latin typeface="+mn-lt"/>
              <a:ea typeface="+mn-ea"/>
              <a:cs typeface="+mn-cs"/>
            </a:endParaRPr>
          </a:p>
          <a:p>
            <a:r>
              <a:rPr lang="da-DK" sz="1200" b="0" i="0" u="none" strike="noStrike" kern="1200" baseline="0" dirty="0" smtClean="0">
                <a:solidFill>
                  <a:schemeClr val="tx1"/>
                </a:solidFill>
                <a:latin typeface="+mn-lt"/>
                <a:ea typeface="+mn-ea"/>
                <a:cs typeface="+mn-cs"/>
              </a:rPr>
              <a:t>Fokuspunkterne er identificeret på baggrund af:</a:t>
            </a:r>
          </a:p>
          <a:p>
            <a:r>
              <a:rPr lang="da-DK" sz="1200" b="0" i="0" u="none" strike="noStrike" kern="1200" baseline="0" dirty="0" smtClean="0">
                <a:solidFill>
                  <a:schemeClr val="tx1"/>
                </a:solidFill>
                <a:latin typeface="+mn-lt"/>
                <a:ea typeface="+mn-ea"/>
                <a:cs typeface="+mn-cs"/>
              </a:rPr>
              <a:t>- Screening af litteratur </a:t>
            </a:r>
          </a:p>
          <a:p>
            <a:r>
              <a:rPr lang="da-DK" sz="1200" b="0" i="0" u="none" strike="noStrike" kern="1200" baseline="0" dirty="0" smtClean="0">
                <a:solidFill>
                  <a:schemeClr val="tx1"/>
                </a:solidFill>
                <a:latin typeface="+mn-lt"/>
                <a:ea typeface="+mn-ea"/>
                <a:cs typeface="+mn-cs"/>
              </a:rPr>
              <a:t>- Interview med tilsynskonsulenter</a:t>
            </a:r>
          </a:p>
          <a:p>
            <a:pPr marL="171450" indent="-171450">
              <a:buFontTx/>
              <a:buChar char="-"/>
            </a:pPr>
            <a:r>
              <a:rPr lang="da-DK" sz="1200" b="0" i="0" u="none" strike="noStrike" kern="1200" baseline="0" dirty="0" smtClean="0">
                <a:solidFill>
                  <a:schemeClr val="tx1"/>
                </a:solidFill>
                <a:latin typeface="+mn-lt"/>
                <a:ea typeface="+mn-ea"/>
                <a:cs typeface="+mn-cs"/>
              </a:rPr>
              <a:t>Interview med </a:t>
            </a:r>
            <a:r>
              <a:rPr lang="da-DK" sz="1200" b="0" i="0" u="none" strike="noStrike" kern="1200" baseline="0" dirty="0" err="1" smtClean="0">
                <a:solidFill>
                  <a:schemeClr val="tx1"/>
                </a:solidFill>
                <a:latin typeface="+mn-lt"/>
                <a:ea typeface="+mn-ea"/>
                <a:cs typeface="+mn-cs"/>
              </a:rPr>
              <a:t>videnspersoner</a:t>
            </a:r>
            <a:r>
              <a:rPr lang="da-DK" sz="1200" b="0" i="0" u="none" strike="noStrike" kern="1200" baseline="0" dirty="0" smtClean="0">
                <a:solidFill>
                  <a:schemeClr val="tx1"/>
                </a:solidFill>
                <a:latin typeface="+mn-lt"/>
                <a:ea typeface="+mn-ea"/>
                <a:cs typeface="+mn-cs"/>
              </a:rPr>
              <a:t> i Socialstyrelsens fagkontorer</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De fem tilsynsfaglige fokuspunkter er:</a:t>
            </a:r>
          </a:p>
          <a:p>
            <a:pPr marL="171450" lvl="0" indent="-171450">
              <a:buFontTx/>
              <a:buChar char="-"/>
            </a:pPr>
            <a:r>
              <a:rPr lang="da-DK" sz="1200" kern="1200" dirty="0" smtClean="0">
                <a:solidFill>
                  <a:schemeClr val="tx1"/>
                </a:solidFill>
                <a:effectLst/>
                <a:latin typeface="+mn-lt"/>
                <a:ea typeface="+mn-ea"/>
                <a:cs typeface="+mn-cs"/>
              </a:rPr>
              <a:t>Velovervejet brug af ikke-fastansatte medarbejdere</a:t>
            </a:r>
          </a:p>
          <a:p>
            <a:pPr marL="171450" lvl="0" indent="-171450">
              <a:buFontTx/>
              <a:buChar char="-"/>
            </a:pPr>
            <a:r>
              <a:rPr lang="da-DK" sz="1200" kern="1200" dirty="0" smtClean="0">
                <a:solidFill>
                  <a:schemeClr val="tx1"/>
                </a:solidFill>
                <a:effectLst/>
                <a:latin typeface="+mn-lt"/>
                <a:ea typeface="+mn-ea"/>
                <a:cs typeface="+mn-cs"/>
              </a:rPr>
              <a:t>Inddragelse af borgernes perspektiv på brugen af ikke-fastansatte medarbejdere</a:t>
            </a:r>
          </a:p>
          <a:p>
            <a:pPr marL="171450" lvl="0" indent="-171450">
              <a:buFontTx/>
              <a:buChar char="-"/>
            </a:pPr>
            <a:r>
              <a:rPr lang="da-DK" sz="1200" kern="1200" dirty="0" smtClean="0">
                <a:solidFill>
                  <a:schemeClr val="tx1"/>
                </a:solidFill>
                <a:effectLst/>
                <a:latin typeface="+mn-lt"/>
                <a:ea typeface="+mn-ea"/>
                <a:cs typeface="+mn-cs"/>
              </a:rPr>
              <a:t>Introduktion og oplæring for ikke-fastansatte medarbejdere</a:t>
            </a:r>
          </a:p>
          <a:p>
            <a:pPr marL="171450" lvl="0" indent="-171450">
              <a:buFontTx/>
              <a:buChar char="-"/>
            </a:pPr>
            <a:r>
              <a:rPr lang="da-DK" sz="1200" kern="1200" dirty="0" smtClean="0">
                <a:solidFill>
                  <a:schemeClr val="tx1"/>
                </a:solidFill>
                <a:effectLst/>
                <a:latin typeface="+mn-lt"/>
                <a:ea typeface="+mn-ea"/>
                <a:cs typeface="+mn-cs"/>
              </a:rPr>
              <a:t>Kompetenceudvikling og faglig sparring til ikke-fastansatte medarbejdere</a:t>
            </a:r>
          </a:p>
          <a:p>
            <a:pPr marL="171450" lvl="0" indent="-171450">
              <a:buFontTx/>
              <a:buChar char="-"/>
            </a:pPr>
            <a:r>
              <a:rPr lang="da-DK" sz="1200" kern="1200" dirty="0" smtClean="0">
                <a:solidFill>
                  <a:schemeClr val="tx1"/>
                </a:solidFill>
                <a:effectLst/>
                <a:latin typeface="+mn-lt"/>
                <a:ea typeface="+mn-ea"/>
                <a:cs typeface="+mn-cs"/>
              </a:rPr>
              <a:t>Ikke-fastansatte medarbejdere i forhold til forebyggelse og håndtering af voldsomme episoder og magtanvendelser</a:t>
            </a:r>
          </a:p>
          <a:p>
            <a:pPr marL="171450" indent="-171450">
              <a:buFontTx/>
              <a:buChar char="-"/>
            </a:pPr>
            <a:endParaRPr lang="da-DK" sz="1200" b="0" i="0" u="none" strike="noStrike" kern="1200" baseline="0" dirty="0" smtClean="0">
              <a:solidFill>
                <a:schemeClr val="tx1"/>
              </a:solidFill>
              <a:latin typeface="+mn-lt"/>
              <a:ea typeface="+mn-ea"/>
              <a:cs typeface="+mn-cs"/>
            </a:endParaRPr>
          </a:p>
        </p:txBody>
      </p:sp>
      <p:sp>
        <p:nvSpPr>
          <p:cNvPr id="4" name="Pladsholder til slidenummer 3"/>
          <p:cNvSpPr>
            <a:spLocks noGrp="1"/>
          </p:cNvSpPr>
          <p:nvPr>
            <p:ph type="sldNum" sz="quarter" idx="10"/>
          </p:nvPr>
        </p:nvSpPr>
        <p:spPr/>
        <p:txBody>
          <a:bodyPr/>
          <a:lstStyle/>
          <a:p>
            <a:fld id="{80913D85-34BC-4FA7-A491-B95498CAAD60}" type="slidenum">
              <a:rPr lang="da-DK" smtClean="0"/>
              <a:t>20</a:t>
            </a:fld>
            <a:endParaRPr lang="da-DK" dirty="0"/>
          </a:p>
        </p:txBody>
      </p:sp>
    </p:spTree>
    <p:extLst>
      <p:ext uri="{BB962C8B-B14F-4D97-AF65-F5344CB8AC3E}">
        <p14:creationId xmlns:p14="http://schemas.microsoft.com/office/powerpoint/2010/main" val="3892199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Fokuspunkt: </a:t>
            </a:r>
            <a:r>
              <a:rPr lang="da-DK" sz="1200" i="1" kern="1200" dirty="0" smtClean="0">
                <a:solidFill>
                  <a:schemeClr val="tx1"/>
                </a:solidFill>
                <a:effectLst/>
                <a:latin typeface="+mn-lt"/>
                <a:ea typeface="+mn-ea"/>
                <a:cs typeface="+mn-cs"/>
              </a:rPr>
              <a:t>Velovervejet brug af ikke-fastansatte medarbejdere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r>
              <a:rPr lang="da-DK" sz="1200" kern="1200" dirty="0" smtClean="0">
                <a:solidFill>
                  <a:schemeClr val="tx1"/>
                </a:solidFill>
                <a:effectLst/>
                <a:latin typeface="+mn-lt"/>
                <a:ea typeface="+mn-ea"/>
                <a:cs typeface="+mn-cs"/>
              </a:rPr>
              <a:t>Det er væsentligt, at brugen af ikke-fastansatte medarbejdere ledelsesmæssigt er fagligt velovervejet. Det vil sige, at ledelsen har taget stilling til, og har en klar plan for, hvordan ikke-fastansatte medarbejdere kan indgå hensigtsmæssigt i driften af tilbuddet på en måde, så det ikke påvirker den pædagogiske indsats og borgernes trivsel i negativ retning. </a:t>
            </a:r>
          </a:p>
          <a:p>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I Håndbog til socialtilsyn er fokuspunktet </a:t>
            </a:r>
            <a:r>
              <a:rPr lang="da-DK" sz="1200" b="0" kern="1200" dirty="0" smtClean="0">
                <a:solidFill>
                  <a:schemeClr val="tx1"/>
                </a:solidFill>
                <a:effectLst/>
                <a:latin typeface="+mn-lt"/>
                <a:ea typeface="+mn-ea"/>
                <a:cs typeface="+mn-cs"/>
              </a:rPr>
              <a:t>yderligere udfoldet.</a:t>
            </a:r>
          </a:p>
          <a:p>
            <a:endParaRPr lang="da-DK" sz="120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80913D85-34BC-4FA7-A491-B95498CAAD60}" type="slidenum">
              <a:rPr lang="da-DK" smtClean="0"/>
              <a:t>21</a:t>
            </a:fld>
            <a:endParaRPr lang="da-DK" dirty="0"/>
          </a:p>
        </p:txBody>
      </p:sp>
    </p:spTree>
    <p:extLst>
      <p:ext uri="{BB962C8B-B14F-4D97-AF65-F5344CB8AC3E}">
        <p14:creationId xmlns:p14="http://schemas.microsoft.com/office/powerpoint/2010/main" val="1820254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Fokuspunkt: </a:t>
            </a:r>
            <a:r>
              <a:rPr lang="da-DK" i="1" dirty="0" smtClean="0"/>
              <a:t>Inddragelse af borgernes perspektiv</a:t>
            </a:r>
          </a:p>
          <a:p>
            <a:endParaRPr lang="da-DK" dirty="0" smtClean="0"/>
          </a:p>
          <a:p>
            <a:r>
              <a:rPr lang="da-DK" dirty="0" smtClean="0"/>
              <a:t>Borgerne kan have vigtige perspektiver at bidrage med i forhold til brugen af ikke-fastansatte medarbejdere, og det kan give tryghed og påvirke borgernes trivsel positivt at have indflydelse på, hvordan ikke-fastansatte skal indgå i deres dagligdag. </a:t>
            </a:r>
          </a:p>
          <a:p>
            <a:r>
              <a:rPr lang="da-DK"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I Håndbog til socialtilsyn er fokuspunktet </a:t>
            </a:r>
            <a:r>
              <a:rPr lang="da-DK" sz="1200" b="0" kern="1200" dirty="0" smtClean="0">
                <a:solidFill>
                  <a:schemeClr val="tx1"/>
                </a:solidFill>
                <a:effectLst/>
                <a:latin typeface="+mn-lt"/>
                <a:ea typeface="+mn-ea"/>
                <a:cs typeface="+mn-cs"/>
              </a:rPr>
              <a:t>yderligere udfoldet.</a:t>
            </a:r>
          </a:p>
          <a:p>
            <a:endParaRPr lang="da-DK" dirty="0" smtClean="0"/>
          </a:p>
          <a:p>
            <a:endParaRPr lang="da-DK" dirty="0"/>
          </a:p>
        </p:txBody>
      </p:sp>
      <p:sp>
        <p:nvSpPr>
          <p:cNvPr id="4" name="Pladsholder til slidenummer 3"/>
          <p:cNvSpPr>
            <a:spLocks noGrp="1"/>
          </p:cNvSpPr>
          <p:nvPr>
            <p:ph type="sldNum" sz="quarter" idx="10"/>
          </p:nvPr>
        </p:nvSpPr>
        <p:spPr/>
        <p:txBody>
          <a:bodyPr/>
          <a:lstStyle/>
          <a:p>
            <a:fld id="{80913D85-34BC-4FA7-A491-B95498CAAD60}" type="slidenum">
              <a:rPr lang="da-DK" smtClean="0"/>
              <a:t>22</a:t>
            </a:fld>
            <a:endParaRPr lang="da-DK" dirty="0"/>
          </a:p>
        </p:txBody>
      </p:sp>
    </p:spTree>
    <p:extLst>
      <p:ext uri="{BB962C8B-B14F-4D97-AF65-F5344CB8AC3E}">
        <p14:creationId xmlns:p14="http://schemas.microsoft.com/office/powerpoint/2010/main" val="296853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Fokuspunkt: </a:t>
            </a:r>
            <a:r>
              <a:rPr lang="da-DK" sz="1200" i="1" kern="1200" dirty="0" smtClean="0">
                <a:solidFill>
                  <a:schemeClr val="tx1"/>
                </a:solidFill>
                <a:effectLst/>
                <a:latin typeface="+mn-lt"/>
                <a:ea typeface="+mn-ea"/>
                <a:cs typeface="+mn-cs"/>
              </a:rPr>
              <a:t>Introduktion og oplæring for ikke-fastansatte medarbejdere</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Introduktion til og oplæring af ikke-fastansatte medarbejdere skal sikre, at de ikke-fastansatte medarbejdere har mulighed for hurtigt at tilegne sig den nødvendige viden. </a:t>
            </a:r>
          </a:p>
          <a:p>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I Håndbog til socialtilsyn er fokuspunktet </a:t>
            </a:r>
            <a:r>
              <a:rPr lang="da-DK" sz="1200" b="0" kern="1200" dirty="0" smtClean="0">
                <a:solidFill>
                  <a:schemeClr val="tx1"/>
                </a:solidFill>
                <a:effectLst/>
                <a:latin typeface="+mn-lt"/>
                <a:ea typeface="+mn-ea"/>
                <a:cs typeface="+mn-cs"/>
              </a:rPr>
              <a:t>yderligere udfoldet.</a:t>
            </a:r>
          </a:p>
          <a:p>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80913D85-34BC-4FA7-A491-B95498CAAD60}" type="slidenum">
              <a:rPr lang="da-DK" smtClean="0"/>
              <a:t>23</a:t>
            </a:fld>
            <a:endParaRPr lang="da-DK" dirty="0"/>
          </a:p>
        </p:txBody>
      </p:sp>
    </p:spTree>
    <p:extLst>
      <p:ext uri="{BB962C8B-B14F-4D97-AF65-F5344CB8AC3E}">
        <p14:creationId xmlns:p14="http://schemas.microsoft.com/office/powerpoint/2010/main" val="3929869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Fokuspunkt: </a:t>
            </a:r>
            <a:r>
              <a:rPr lang="da-DK" sz="1200" i="1" kern="1200" dirty="0" smtClean="0">
                <a:solidFill>
                  <a:schemeClr val="tx1"/>
                </a:solidFill>
                <a:effectLst/>
                <a:latin typeface="+mn-lt"/>
                <a:ea typeface="+mn-ea"/>
                <a:cs typeface="+mn-cs"/>
              </a:rPr>
              <a:t>Kompetenceudvikling og faglig sparring til ikke-fastansatte medarbejdere</a:t>
            </a:r>
          </a:p>
          <a:p>
            <a:endParaRPr lang="da-DK" dirty="0" smtClean="0"/>
          </a:p>
          <a:p>
            <a:r>
              <a:rPr lang="da-DK" sz="1200" kern="1200" dirty="0" smtClean="0">
                <a:solidFill>
                  <a:schemeClr val="tx1"/>
                </a:solidFill>
                <a:effectLst/>
                <a:latin typeface="+mn-lt"/>
                <a:ea typeface="+mn-ea"/>
                <a:cs typeface="+mn-cs"/>
              </a:rPr>
              <a:t>Det er afgørende for kvaliteten i tilbuddet, at både faste og ikke-fastansatte medarbejdere har de faglige, relationelle og personlige kompetencer, der er nødvendige i forhold til tilbuddets indsats og målgruppe(r). </a:t>
            </a:r>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Når Socialtilsynet skal vurdere kompetencer, skal det også omfatte ikke-fastansatte medarbejdere. Socialtilsynet vurderer, hvilke oplysninger der er nødvendige for at kunne foretage denne vurdering.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I Håndbog til socialtilsyn er fokuspunktet </a:t>
            </a:r>
            <a:r>
              <a:rPr lang="da-DK" sz="1200" b="0" kern="1200" dirty="0" smtClean="0">
                <a:solidFill>
                  <a:schemeClr val="tx1"/>
                </a:solidFill>
                <a:effectLst/>
                <a:latin typeface="+mn-lt"/>
                <a:ea typeface="+mn-ea"/>
                <a:cs typeface="+mn-cs"/>
              </a:rPr>
              <a:t>yderligere udfoldet.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endParaRPr lang="da-DK" dirty="0" smtClean="0"/>
          </a:p>
          <a:p>
            <a:endParaRPr lang="da-DK" baseline="0" dirty="0" smtClean="0"/>
          </a:p>
          <a:p>
            <a:endParaRPr lang="da-DK" dirty="0" smtClean="0"/>
          </a:p>
          <a:p>
            <a:endParaRPr lang="da-DK" dirty="0"/>
          </a:p>
        </p:txBody>
      </p:sp>
      <p:sp>
        <p:nvSpPr>
          <p:cNvPr id="4" name="Pladsholder til slidenummer 3"/>
          <p:cNvSpPr>
            <a:spLocks noGrp="1"/>
          </p:cNvSpPr>
          <p:nvPr>
            <p:ph type="sldNum" sz="quarter" idx="10"/>
          </p:nvPr>
        </p:nvSpPr>
        <p:spPr/>
        <p:txBody>
          <a:bodyPr/>
          <a:lstStyle/>
          <a:p>
            <a:fld id="{80913D85-34BC-4FA7-A491-B95498CAAD60}" type="slidenum">
              <a:rPr lang="da-DK" smtClean="0"/>
              <a:t>24</a:t>
            </a:fld>
            <a:endParaRPr lang="da-DK" dirty="0"/>
          </a:p>
        </p:txBody>
      </p:sp>
    </p:spTree>
    <p:extLst>
      <p:ext uri="{BB962C8B-B14F-4D97-AF65-F5344CB8AC3E}">
        <p14:creationId xmlns:p14="http://schemas.microsoft.com/office/powerpoint/2010/main" val="1476575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Fokuspunkt: </a:t>
            </a:r>
            <a:r>
              <a:rPr lang="da-DK" sz="1200" i="1" kern="1200" dirty="0" smtClean="0">
                <a:solidFill>
                  <a:schemeClr val="tx1"/>
                </a:solidFill>
                <a:effectLst/>
                <a:latin typeface="+mn-lt"/>
                <a:ea typeface="+mn-ea"/>
                <a:cs typeface="+mn-cs"/>
              </a:rPr>
              <a:t>Ikke-fastansatte medarbejdere i forhold til forebyggelse og håndtering af voldsomme episoder og magtanvendelser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Medarbejdernes kendskab og tilgang til borgerne er en vigtig forudsætning for forebyggelse af konflikter og magtanvendelse. Af den grund er der ved ikke-fastansatte medarbejdere øget risiko for voldsomme episoder og magtanvendelser. Det gælder i særligt grad ikke-fastansatte medarbejdere, der er nye og løst tilknyttet, fx ikke-fastansatte medarbejdere fra eksterne vikarbureauer,</a:t>
            </a:r>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Det er derfor væsentligt for en hensigtsmæssig brug af ikke-fastansatte medarbejdere, at tilbuddet har særlig opmærksomhed på denne medarbejdergruppe i forhold til forebyggelse og håndtering af voldsomme episoder og magtanvendelser.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smtClean="0"/>
              <a:t>I Håndbog til socialtilsyn er fokuspunktet </a:t>
            </a:r>
            <a:r>
              <a:rPr lang="da-DK" sz="1200" b="0" kern="1200" dirty="0" smtClean="0">
                <a:solidFill>
                  <a:schemeClr val="tx1"/>
                </a:solidFill>
                <a:effectLst/>
                <a:latin typeface="+mn-lt"/>
                <a:ea typeface="+mn-ea"/>
                <a:cs typeface="+mn-cs"/>
              </a:rPr>
              <a:t>yderligere udfoldet.</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Se eventuelt ”</a:t>
            </a:r>
            <a:r>
              <a:rPr lang="da-DK" sz="1200" i="1" kern="1200" dirty="0" smtClean="0">
                <a:solidFill>
                  <a:schemeClr val="tx1"/>
                </a:solidFill>
                <a:effectLst/>
                <a:latin typeface="+mn-lt"/>
                <a:ea typeface="+mn-ea"/>
                <a:cs typeface="+mn-cs"/>
              </a:rPr>
              <a:t>Undersøgelse af brugen af vagtvirksomheder på psykiatri- og socialområdet” </a:t>
            </a:r>
            <a:r>
              <a:rPr lang="da-DK" sz="1200" kern="1200" dirty="0" smtClean="0">
                <a:solidFill>
                  <a:schemeClr val="tx1"/>
                </a:solidFill>
                <a:effectLst/>
                <a:latin typeface="+mn-lt"/>
                <a:ea typeface="+mn-ea"/>
                <a:cs typeface="+mn-cs"/>
              </a:rPr>
              <a:t>fra Altinget research: </a:t>
            </a:r>
            <a:r>
              <a:rPr lang="da-DK" sz="1200" u="sng" kern="1200" dirty="0" smtClean="0">
                <a:solidFill>
                  <a:schemeClr val="tx1"/>
                </a:solidFill>
                <a:effectLst/>
                <a:latin typeface="+mn-lt"/>
                <a:ea typeface="+mn-ea"/>
                <a:cs typeface="+mn-cs"/>
                <a:hlinkClick r:id="rId3"/>
              </a:rPr>
              <a:t>https://www.altinget.dk/artikel/kommuner-og-regioner-hyrer-private-vagtvaern-til-at-mandsopdaekke-psykisk-syge-og-udsatte</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Undersøgelsen af samarbejdsaftaler, opgavebeskrivelser ol. indgået mellem kommuner og private vagtfirmaer viser, at vagters beføjelser i forhold til magtanvendelser i flere tilfælde er uklart. Vagternes funktion og opgaver kan være meget forskellige, og det er vigtigt, at der ikke er tvivl om, hvorvidt deres funktion og opgaver er i overensstemmelse med reglerne om magtanvendelse. Dette er f.eks. tilfældet, når det af kontrakt eller aftale fremgår, at vagternes opgave består i at ”gribe ind, når det er nødvendigt og medvirke til at forebygge eskalering af voldsomme episoder” eller ”deltage ved pacificering, </a:t>
            </a:r>
            <a:r>
              <a:rPr lang="da-DK" sz="1200" kern="1200" dirty="0" err="1" smtClean="0">
                <a:solidFill>
                  <a:schemeClr val="tx1"/>
                </a:solidFill>
                <a:effectLst/>
                <a:latin typeface="+mn-lt"/>
                <a:ea typeface="+mn-ea"/>
                <a:cs typeface="+mn-cs"/>
              </a:rPr>
              <a:t>skærmning</a:t>
            </a:r>
            <a:r>
              <a:rPr lang="da-DK" sz="1200" kern="1200" dirty="0" smtClean="0">
                <a:solidFill>
                  <a:schemeClr val="tx1"/>
                </a:solidFill>
                <a:effectLst/>
                <a:latin typeface="+mn-lt"/>
                <a:ea typeface="+mn-ea"/>
                <a:cs typeface="+mn-cs"/>
              </a:rPr>
              <a:t> og fastholdelse af </a:t>
            </a:r>
            <a:r>
              <a:rPr lang="da-DK" sz="1200" kern="1200" dirty="0" err="1" smtClean="0">
                <a:solidFill>
                  <a:schemeClr val="tx1"/>
                </a:solidFill>
                <a:effectLst/>
                <a:latin typeface="+mn-lt"/>
                <a:ea typeface="+mn-ea"/>
                <a:cs typeface="+mn-cs"/>
              </a:rPr>
              <a:t>udadreagerende</a:t>
            </a:r>
            <a:r>
              <a:rPr lang="da-DK" sz="1200" kern="1200" dirty="0" smtClean="0">
                <a:solidFill>
                  <a:schemeClr val="tx1"/>
                </a:solidFill>
                <a:effectLst/>
                <a:latin typeface="+mn-lt"/>
                <a:ea typeface="+mn-ea"/>
                <a:cs typeface="+mn-cs"/>
              </a:rPr>
              <a:t> borgere”.  Sådanne formuleringer kan tyde på, at vagterne på den ene side ikke har til opgave at indgå i det pædagogiske arbejde omkring borgerne, men samtidig har beføjelser til at udøve magt efter servicelovens magtanvendelsesregler, hvilket ikke er i overensstemmelse med lovgivningen. </a:t>
            </a:r>
          </a:p>
          <a:p>
            <a:r>
              <a:rPr lang="da-DK"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80913D85-34BC-4FA7-A491-B95498CAAD60}" type="slidenum">
              <a:rPr lang="da-DK" smtClean="0"/>
              <a:t>25</a:t>
            </a:fld>
            <a:endParaRPr lang="da-DK" dirty="0"/>
          </a:p>
        </p:txBody>
      </p:sp>
    </p:spTree>
    <p:extLst>
      <p:ext uri="{BB962C8B-B14F-4D97-AF65-F5344CB8AC3E}">
        <p14:creationId xmlns:p14="http://schemas.microsoft.com/office/powerpoint/2010/main" val="2458412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Ingen noter</a:t>
            </a:r>
            <a:endParaRPr lang="da-DK" dirty="0"/>
          </a:p>
        </p:txBody>
      </p:sp>
      <p:sp>
        <p:nvSpPr>
          <p:cNvPr id="4" name="Pladsholder til slidenummer 3"/>
          <p:cNvSpPr>
            <a:spLocks noGrp="1"/>
          </p:cNvSpPr>
          <p:nvPr>
            <p:ph type="sldNum" sz="quarter" idx="10"/>
          </p:nvPr>
        </p:nvSpPr>
        <p:spPr/>
        <p:txBody>
          <a:bodyPr/>
          <a:lstStyle/>
          <a:p>
            <a:fld id="{80913D85-34BC-4FA7-A491-B95498CAAD60}" type="slidenum">
              <a:rPr lang="da-DK" smtClean="0"/>
              <a:t>26</a:t>
            </a:fld>
            <a:endParaRPr lang="da-DK" dirty="0"/>
          </a:p>
        </p:txBody>
      </p:sp>
    </p:spTree>
    <p:extLst>
      <p:ext uri="{BB962C8B-B14F-4D97-AF65-F5344CB8AC3E}">
        <p14:creationId xmlns:p14="http://schemas.microsoft.com/office/powerpoint/2010/main" val="755193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Ingen noter</a:t>
            </a:r>
            <a:endParaRPr lang="da-DK" dirty="0"/>
          </a:p>
        </p:txBody>
      </p:sp>
      <p:sp>
        <p:nvSpPr>
          <p:cNvPr id="4" name="Pladsholder til slidenummer 3"/>
          <p:cNvSpPr>
            <a:spLocks noGrp="1"/>
          </p:cNvSpPr>
          <p:nvPr>
            <p:ph type="sldNum" sz="quarter" idx="10"/>
          </p:nvPr>
        </p:nvSpPr>
        <p:spPr/>
        <p:txBody>
          <a:bodyPr/>
          <a:lstStyle/>
          <a:p>
            <a:fld id="{80913D85-34BC-4FA7-A491-B95498CAAD60}" type="slidenum">
              <a:rPr lang="da-DK" smtClean="0"/>
              <a:t>27</a:t>
            </a:fld>
            <a:endParaRPr lang="da-DK" dirty="0"/>
          </a:p>
        </p:txBody>
      </p:sp>
    </p:spTree>
    <p:extLst>
      <p:ext uri="{BB962C8B-B14F-4D97-AF65-F5344CB8AC3E}">
        <p14:creationId xmlns:p14="http://schemas.microsoft.com/office/powerpoint/2010/main" val="324809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eaLnBrk="1" fontAlgn="t" latinLnBrk="0" hangingPunct="1"/>
            <a:r>
              <a:rPr lang="da-DK" sz="1200" b="0" i="0" u="none" strike="noStrike" kern="1200" dirty="0" smtClean="0">
                <a:solidFill>
                  <a:schemeClr val="tx1"/>
                </a:solidFill>
                <a:effectLst/>
                <a:latin typeface="+mn-lt"/>
                <a:ea typeface="+mn-ea"/>
                <a:cs typeface="+mn-cs"/>
              </a:rPr>
              <a:t>Her følger slides om baggrunden for ændringerne i kvalitetsmodellen vedrørende brug af ikke-fastansatte medarbejdere i sociale tilbud. </a:t>
            </a:r>
          </a:p>
          <a:p>
            <a:pPr rtl="0" eaLnBrk="1" fontAlgn="t" latinLnBrk="0" hangingPunct="1"/>
            <a:endParaRPr lang="da-DK" sz="1200" b="0" i="0" u="none" strike="noStrike" kern="1200" dirty="0" smtClean="0">
              <a:solidFill>
                <a:schemeClr val="tx1"/>
              </a:solidFill>
              <a:effectLst/>
              <a:latin typeface="+mn-lt"/>
              <a:ea typeface="+mn-ea"/>
              <a:cs typeface="+mn-cs"/>
            </a:endParaRPr>
          </a:p>
          <a:p>
            <a:pPr rtl="0" eaLnBrk="1" fontAlgn="auto" latinLnBrk="0" hangingPunct="1"/>
            <a:r>
              <a:rPr lang="da-DK" sz="1200" b="0" i="0" u="none" strike="noStrike" kern="1200" dirty="0" smtClean="0">
                <a:solidFill>
                  <a:schemeClr val="tx1"/>
                </a:solidFill>
                <a:effectLst/>
                <a:latin typeface="+mn-lt"/>
                <a:ea typeface="+mn-ea"/>
                <a:cs typeface="+mn-cs"/>
              </a:rPr>
              <a:t>Formålet er at præsentere intentionerne, som de fremgår af den politiske aftale og den nye bekendtgørelse om socialtilsyn.</a:t>
            </a:r>
            <a:r>
              <a:rPr lang="da-DK" sz="1200" b="0" i="0" u="none" strike="noStrike" kern="1200" baseline="0" dirty="0" smtClean="0">
                <a:solidFill>
                  <a:schemeClr val="tx1"/>
                </a:solidFill>
                <a:effectLst/>
                <a:latin typeface="+mn-lt"/>
                <a:ea typeface="+mn-ea"/>
                <a:cs typeface="+mn-cs"/>
              </a:rPr>
              <a:t> </a:t>
            </a:r>
            <a:endParaRPr lang="da-DK" sz="1200" b="0" i="0" u="none" strike="noStrike" kern="1200" dirty="0" smtClean="0">
              <a:solidFill>
                <a:schemeClr val="tx1"/>
              </a:solidFill>
              <a:effectLst/>
              <a:latin typeface="+mn-lt"/>
              <a:ea typeface="+mn-ea"/>
              <a:cs typeface="+mn-cs"/>
            </a:endParaRPr>
          </a:p>
        </p:txBody>
      </p:sp>
      <p:sp>
        <p:nvSpPr>
          <p:cNvPr id="5" name="Pladsholder til slidenummer 4"/>
          <p:cNvSpPr>
            <a:spLocks noGrp="1"/>
          </p:cNvSpPr>
          <p:nvPr>
            <p:ph type="sldNum" sz="quarter" idx="11"/>
          </p:nvPr>
        </p:nvSpPr>
        <p:spPr/>
        <p:txBody>
          <a:bodyPr/>
          <a:lstStyle/>
          <a:p>
            <a:fld id="{80913D85-34BC-4FA7-A491-B95498CAAD60}" type="slidenum">
              <a:rPr lang="da-DK" smtClean="0"/>
              <a:t>3</a:t>
            </a:fld>
            <a:endParaRPr lang="da-DK" dirty="0"/>
          </a:p>
        </p:txBody>
      </p:sp>
    </p:spTree>
    <p:extLst>
      <p:ext uri="{BB962C8B-B14F-4D97-AF65-F5344CB8AC3E}">
        <p14:creationId xmlns:p14="http://schemas.microsoft.com/office/powerpoint/2010/main" val="2295657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Intentionerne med ændringerne fremgår</a:t>
            </a:r>
            <a:r>
              <a:rPr lang="da-DK" sz="1200" kern="1200" baseline="0" dirty="0" smtClean="0">
                <a:solidFill>
                  <a:schemeClr val="tx1"/>
                </a:solidFill>
                <a:effectLst/>
                <a:latin typeface="+mn-lt"/>
                <a:ea typeface="+mn-ea"/>
                <a:cs typeface="+mn-cs"/>
              </a:rPr>
              <a:t> af den politiske aftale om en styrkelse af socialtilsynet. </a:t>
            </a:r>
          </a:p>
          <a:p>
            <a:endParaRPr lang="da-DK" sz="1200" kern="1200" baseline="0" dirty="0" smtClean="0">
              <a:solidFill>
                <a:schemeClr val="tx1"/>
              </a:solidFill>
              <a:effectLst/>
              <a:latin typeface="+mn-lt"/>
              <a:ea typeface="+mn-ea"/>
              <a:cs typeface="+mn-cs"/>
            </a:endParaRPr>
          </a:p>
          <a:p>
            <a:r>
              <a:rPr lang="da-DK" sz="1200" kern="1200" baseline="0" dirty="0" smtClean="0">
                <a:solidFill>
                  <a:schemeClr val="tx1"/>
                </a:solidFill>
                <a:effectLst/>
                <a:latin typeface="+mn-lt"/>
                <a:ea typeface="+mn-ea"/>
                <a:cs typeface="+mn-cs"/>
              </a:rPr>
              <a:t>Loven om ændringer i lov om socialtilsyn blev endeligt vedtaget i Folketingen den 21. december 2021, og trådte i kraft den 1. februar 2022.</a:t>
            </a:r>
            <a:endParaRPr lang="da-DK" sz="1200" kern="1200" dirty="0" smtClean="0">
              <a:solidFill>
                <a:schemeClr val="tx1"/>
              </a:solidFill>
              <a:effectLst/>
              <a:latin typeface="+mn-lt"/>
              <a:ea typeface="+mn-ea"/>
              <a:cs typeface="+mn-cs"/>
            </a:endParaRPr>
          </a:p>
          <a:p>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4</a:t>
            </a:fld>
            <a:endParaRPr lang="da-DK" dirty="0"/>
          </a:p>
        </p:txBody>
      </p:sp>
    </p:spTree>
    <p:extLst>
      <p:ext uri="{BB962C8B-B14F-4D97-AF65-F5344CB8AC3E}">
        <p14:creationId xmlns:p14="http://schemas.microsoft.com/office/powerpoint/2010/main" val="4114708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kern="1200" dirty="0" smtClean="0">
                <a:solidFill>
                  <a:schemeClr val="tx1"/>
                </a:solidFill>
                <a:effectLst/>
                <a:latin typeface="+mn-lt"/>
                <a:ea typeface="+mn-ea"/>
                <a:cs typeface="+mn-cs"/>
              </a:rPr>
              <a:t>Af bilag 1 til</a:t>
            </a:r>
            <a:r>
              <a:rPr lang="da-DK" sz="1200" b="1" kern="1200" dirty="0" smtClean="0">
                <a:solidFill>
                  <a:schemeClr val="tx1"/>
                </a:solidFill>
                <a:effectLst/>
                <a:latin typeface="+mn-lt"/>
                <a:ea typeface="+mn-ea"/>
                <a:cs typeface="+mn-cs"/>
              </a:rPr>
              <a:t> </a:t>
            </a:r>
            <a:r>
              <a:rPr lang="da-DK" sz="1200" kern="1200" baseline="0" dirty="0" smtClean="0">
                <a:solidFill>
                  <a:schemeClr val="tx1"/>
                </a:solidFill>
                <a:effectLst/>
                <a:latin typeface="+mn-lt"/>
                <a:ea typeface="+mn-ea"/>
                <a:cs typeface="+mn-cs"/>
              </a:rPr>
              <a:t>den politiske aftale fremgår det, at der dels skal være fokus på brugen af ikke-fastansatte medarbejdere (vikarer), når kompetencerne i et tilbud skal vurderes, og at der fastsættes en ny indikator.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baseline="0" dirty="0" smtClean="0">
                <a:solidFill>
                  <a:schemeClr val="tx1"/>
                </a:solidFill>
                <a:effectLst/>
                <a:latin typeface="+mn-lt"/>
                <a:ea typeface="+mn-ea"/>
                <a:cs typeface="+mn-cs"/>
              </a:rPr>
              <a:t>Bemærk</a:t>
            </a:r>
            <a:r>
              <a:rPr lang="da-DK" sz="1200" kern="1200" baseline="0" dirty="0" smtClean="0">
                <a:solidFill>
                  <a:schemeClr val="tx1"/>
                </a:solidFill>
                <a:effectLst/>
                <a:latin typeface="+mn-lt"/>
                <a:ea typeface="+mn-ea"/>
                <a:cs typeface="+mn-cs"/>
              </a:rPr>
              <a:t> - i den politiske aftale bruges begrebet ”vikarer”.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baseline="0" dirty="0" smtClean="0">
                <a:solidFill>
                  <a:schemeClr val="tx1"/>
                </a:solidFill>
                <a:effectLst/>
                <a:latin typeface="+mn-lt"/>
                <a:ea typeface="+mn-ea"/>
                <a:cs typeface="+mn-cs"/>
              </a:rPr>
              <a:t>Dette bruges ikke i kvalitetsmodellen. Her bruges ”ikke-fastansatte medarbejdere” – se noter til næste slide og senere i præsentationen for en udfoldes af overvejelserne bag dette. </a:t>
            </a:r>
            <a:endParaRPr lang="da-DK" sz="1200" kern="1200" dirty="0" smtClean="0">
              <a:solidFill>
                <a:schemeClr val="tx1"/>
              </a:solidFill>
              <a:effectLst/>
              <a:latin typeface="+mn-lt"/>
              <a:ea typeface="+mn-ea"/>
              <a:cs typeface="+mn-cs"/>
            </a:endParaRPr>
          </a:p>
        </p:txBody>
      </p:sp>
      <p:sp>
        <p:nvSpPr>
          <p:cNvPr id="5" name="Pladsholder til slidenummer 4"/>
          <p:cNvSpPr>
            <a:spLocks noGrp="1"/>
          </p:cNvSpPr>
          <p:nvPr>
            <p:ph type="sldNum" sz="quarter" idx="11"/>
          </p:nvPr>
        </p:nvSpPr>
        <p:spPr/>
        <p:txBody>
          <a:bodyPr/>
          <a:lstStyle/>
          <a:p>
            <a:fld id="{80913D85-34BC-4FA7-A491-B95498CAAD60}" type="slidenum">
              <a:rPr lang="da-DK" smtClean="0"/>
              <a:t>5</a:t>
            </a:fld>
            <a:endParaRPr lang="da-DK" dirty="0"/>
          </a:p>
        </p:txBody>
      </p:sp>
    </p:spTree>
    <p:extLst>
      <p:ext uri="{BB962C8B-B14F-4D97-AF65-F5344CB8AC3E}">
        <p14:creationId xmlns:p14="http://schemas.microsoft.com/office/powerpoint/2010/main" val="134516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Ændringerne i kvalitetsmodellen fremgår af bekendtgørelse om socialtilsyn, (kvalitetsmodellen, bilag 1), </a:t>
            </a:r>
            <a:r>
              <a:rPr lang="da-DK" smtClean="0"/>
              <a:t>som trådte </a:t>
            </a:r>
            <a:r>
              <a:rPr lang="da-DK" dirty="0" smtClean="0"/>
              <a:t>i kraft 1. februar 2022.</a:t>
            </a:r>
          </a:p>
          <a:p>
            <a:endParaRPr lang="da-DK" dirty="0" smtClean="0"/>
          </a:p>
          <a:p>
            <a:r>
              <a:rPr lang="da-DK" dirty="0" smtClean="0"/>
              <a:t>I bekendtgørelsen bruges begrebet ”ikke-fastansatte medarbejdere (begrebet ”vikarer” bruges ikke).</a:t>
            </a:r>
          </a:p>
          <a:p>
            <a:endParaRPr lang="da-DK" dirty="0" smtClean="0"/>
          </a:p>
          <a:p>
            <a:r>
              <a:rPr lang="da-DK" dirty="0" smtClean="0"/>
              <a:t>”Ikke-fastansatte medarbejdere med borgerrelaterede opgaver” bruges, for at tydeliggøre:</a:t>
            </a:r>
          </a:p>
          <a:p>
            <a:pPr marL="171450" indent="-171450">
              <a:buFontTx/>
              <a:buChar char="-"/>
            </a:pPr>
            <a:endParaRPr lang="da-DK" i="0" dirty="0" smtClean="0"/>
          </a:p>
          <a:p>
            <a:pPr marL="171450" indent="-171450">
              <a:buFontTx/>
              <a:buChar char="-"/>
            </a:pPr>
            <a:r>
              <a:rPr lang="da-DK" i="0" dirty="0" smtClean="0"/>
              <a:t>at fokus skal være på ikkefastansatte medarbejdere bredt set. Det vil sige ikke alene vikarer fra eksterne vikarbureauer, men også fx timelønnede medarbejdere, som tilbuddene bruger løbende, og som supplerer de faste medarbejdere</a:t>
            </a:r>
          </a:p>
          <a:p>
            <a:pPr marL="171450" indent="-171450">
              <a:buFontTx/>
              <a:buChar char="-"/>
            </a:pPr>
            <a:endParaRPr lang="da-DK" i="0" dirty="0" smtClean="0"/>
          </a:p>
          <a:p>
            <a:pPr marL="171450" indent="-171450">
              <a:buFontTx/>
              <a:buChar char="-"/>
            </a:pPr>
            <a:r>
              <a:rPr lang="da-DK" i="0" dirty="0" smtClean="0"/>
              <a:t>at fokus ikke skal være på brug af ikkefastansatte medarbejdere ift. indsatsen over for borgerne. Det vil sige ikke ift. teknisk, administrative opgaver (kontor, køkken, pedel mv.).</a:t>
            </a:r>
          </a:p>
          <a:p>
            <a:endParaRPr lang="da-DK" dirty="0"/>
          </a:p>
        </p:txBody>
      </p:sp>
      <p:sp>
        <p:nvSpPr>
          <p:cNvPr id="5" name="Pladsholder til slidenummer 4"/>
          <p:cNvSpPr>
            <a:spLocks noGrp="1"/>
          </p:cNvSpPr>
          <p:nvPr>
            <p:ph type="sldNum" sz="quarter" idx="11"/>
          </p:nvPr>
        </p:nvSpPr>
        <p:spPr/>
        <p:txBody>
          <a:bodyPr/>
          <a:lstStyle/>
          <a:p>
            <a:fld id="{80913D85-34BC-4FA7-A491-B95498CAAD60}" type="slidenum">
              <a:rPr lang="da-DK" smtClean="0"/>
              <a:t>6</a:t>
            </a:fld>
            <a:endParaRPr lang="da-DK" dirty="0"/>
          </a:p>
        </p:txBody>
      </p:sp>
    </p:spTree>
    <p:extLst>
      <p:ext uri="{BB962C8B-B14F-4D97-AF65-F5344CB8AC3E}">
        <p14:creationId xmlns:p14="http://schemas.microsoft.com/office/powerpoint/2010/main" val="1125913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eaLnBrk="1" fontAlgn="t" latinLnBrk="0" hangingPunct="1"/>
            <a:r>
              <a:rPr lang="da-DK" sz="1200" b="0" i="0" u="none" strike="noStrike" kern="1200" dirty="0" smtClean="0">
                <a:solidFill>
                  <a:schemeClr val="tx1"/>
                </a:solidFill>
                <a:effectLst/>
                <a:latin typeface="+mn-lt"/>
                <a:ea typeface="+mn-ea"/>
                <a:cs typeface="+mn-cs"/>
              </a:rPr>
              <a:t>Her følger slides om de konkrete ændringer i kvalitetsmodellen vedrørende brug af ikke-fastansatte medarbejdere i sociale tilbud.</a:t>
            </a:r>
            <a:r>
              <a:rPr lang="da-DK" sz="1200" b="0" i="0" u="none" strike="noStrike" kern="1200" baseline="0" dirty="0" smtClean="0">
                <a:solidFill>
                  <a:schemeClr val="tx1"/>
                </a:solidFill>
                <a:effectLst/>
                <a:latin typeface="+mn-lt"/>
                <a:ea typeface="+mn-ea"/>
                <a:cs typeface="+mn-cs"/>
              </a:rPr>
              <a:t> </a:t>
            </a:r>
          </a:p>
          <a:p>
            <a:pPr rtl="0" eaLnBrk="1" fontAlgn="auto" latinLnBrk="0" hangingPunct="1"/>
            <a:endParaRPr lang="da-DK" sz="1200" b="0" i="0" u="none" strike="noStrike" kern="1200" dirty="0" smtClean="0">
              <a:solidFill>
                <a:schemeClr val="tx1"/>
              </a:solidFill>
              <a:effectLst/>
              <a:latin typeface="+mn-lt"/>
              <a:ea typeface="+mn-ea"/>
              <a:cs typeface="+mn-cs"/>
            </a:endParaRPr>
          </a:p>
          <a:p>
            <a:pPr rtl="0" eaLnBrk="1" fontAlgn="auto" latinLnBrk="0" hangingPunct="1"/>
            <a:r>
              <a:rPr lang="da-DK" sz="1200" b="0" i="0" u="none" strike="noStrike" kern="1200" dirty="0" smtClean="0">
                <a:solidFill>
                  <a:schemeClr val="tx1"/>
                </a:solidFill>
                <a:effectLst/>
                <a:latin typeface="+mn-lt"/>
                <a:ea typeface="+mn-ea"/>
                <a:cs typeface="+mn-cs"/>
              </a:rPr>
              <a:t>Formålet er at gennemgå de enkelte ændringer, og præsentere overvejelserne bag formuleringerne.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dirty="0" smtClean="0">
                <a:solidFill>
                  <a:schemeClr val="tx1"/>
                </a:solidFill>
                <a:effectLst/>
                <a:latin typeface="+mn-lt"/>
                <a:ea typeface="+mn-ea"/>
                <a:cs typeface="+mn-cs"/>
              </a:rPr>
              <a:t>Ændringer er markeret med rød.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da-DK" sz="1200" b="0" i="0" u="none" strike="noStrike" kern="1200" dirty="0" smtClean="0">
                <a:solidFill>
                  <a:schemeClr val="tx1"/>
                </a:solidFill>
                <a:effectLst/>
                <a:latin typeface="+mn-lt"/>
                <a:ea typeface="+mn-ea"/>
                <a:cs typeface="+mn-cs"/>
              </a:rPr>
              <a:t>Overvejelser bag ændringerne er beskrevet i noterne til slides.</a:t>
            </a:r>
            <a:r>
              <a:rPr lang="da-DK" sz="1200" b="0" i="0" u="none" strike="noStrike" kern="1200" baseline="0" dirty="0" smtClean="0">
                <a:solidFill>
                  <a:schemeClr val="tx1"/>
                </a:solidFill>
                <a:effectLst/>
                <a:latin typeface="+mn-lt"/>
                <a:ea typeface="+mn-ea"/>
                <a:cs typeface="+mn-cs"/>
              </a:rPr>
              <a:t> </a:t>
            </a:r>
            <a:endParaRPr lang="da-DK" sz="1200" b="0" i="0" u="none" strike="noStrike" kern="1200" dirty="0" smtClean="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da-DK" sz="1200" b="0" i="0" u="none" strike="noStrike" kern="1200" dirty="0" smtClean="0">
              <a:solidFill>
                <a:schemeClr val="tx1"/>
              </a:solidFill>
              <a:effectLst/>
              <a:latin typeface="+mn-lt"/>
              <a:ea typeface="+mn-ea"/>
              <a:cs typeface="+mn-cs"/>
            </a:endParaRPr>
          </a:p>
          <a:p>
            <a:pPr rtl="0" eaLnBrk="1" fontAlgn="t" latinLnBrk="0" hangingPunct="1"/>
            <a:r>
              <a:rPr lang="da-DK" sz="1200" b="0" i="0" u="none" strike="noStrike" kern="1200" baseline="0" dirty="0" smtClean="0">
                <a:solidFill>
                  <a:schemeClr val="tx1"/>
                </a:solidFill>
                <a:effectLst/>
                <a:latin typeface="+mn-lt"/>
                <a:ea typeface="+mn-ea"/>
                <a:cs typeface="+mn-cs"/>
              </a:rPr>
              <a:t>Slides</a:t>
            </a:r>
            <a:r>
              <a:rPr lang="da-DK" sz="1200" b="0" i="0" u="none" strike="noStrike" kern="1200" dirty="0" smtClean="0">
                <a:solidFill>
                  <a:schemeClr val="tx1"/>
                </a:solidFill>
                <a:effectLst/>
                <a:latin typeface="+mn-lt"/>
                <a:ea typeface="+mn-ea"/>
                <a:cs typeface="+mn-cs"/>
              </a:rPr>
              <a:t>:</a:t>
            </a:r>
            <a:endParaRPr lang="da-DK" dirty="0" smtClean="0"/>
          </a:p>
          <a:p>
            <a:pPr marL="171450" indent="-171450" rtl="0" eaLnBrk="1" fontAlgn="t" latinLnBrk="0" hangingPunct="1">
              <a:buFontTx/>
              <a:buChar char="-"/>
            </a:pPr>
            <a:r>
              <a:rPr lang="da-DK" dirty="0" smtClean="0"/>
              <a:t>Tema Organisation og ledelse – tilføjelse i temateksten</a:t>
            </a: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da-DK" dirty="0" smtClean="0"/>
              <a:t>Tema Organisation og ledelse – ny indikator</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da-DK" dirty="0" smtClean="0"/>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da-DK" dirty="0" smtClean="0"/>
              <a:t>Tema Kompetencer – ændringer i temateksten</a:t>
            </a: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da-DK" dirty="0" smtClean="0"/>
              <a:t>Tema Kompetencer – ændringer i indikatorerne</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da-DK" sz="1200" b="0" i="0" u="none" strike="noStrike"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80913D85-34BC-4FA7-A491-B95498CAAD60}" type="slidenum">
              <a:rPr lang="da-DK" smtClean="0"/>
              <a:t>7</a:t>
            </a:fld>
            <a:endParaRPr lang="da-DK" dirty="0"/>
          </a:p>
        </p:txBody>
      </p:sp>
    </p:spTree>
    <p:extLst>
      <p:ext uri="{BB962C8B-B14F-4D97-AF65-F5344CB8AC3E}">
        <p14:creationId xmlns:p14="http://schemas.microsoft.com/office/powerpoint/2010/main" val="167103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kern="1200" dirty="0" smtClean="0">
                <a:solidFill>
                  <a:schemeClr val="tx1"/>
                </a:solidFill>
                <a:effectLst/>
                <a:latin typeface="+mn-lt"/>
                <a:ea typeface="+mn-ea"/>
                <a:cs typeface="+mn-cs"/>
              </a:rPr>
              <a:t>Tilføjelse</a:t>
            </a:r>
            <a:r>
              <a:rPr lang="da-DK" sz="1200" b="0" i="0" u="none" strike="noStrike" kern="1200" baseline="0" dirty="0" smtClean="0">
                <a:solidFill>
                  <a:schemeClr val="tx1"/>
                </a:solidFill>
                <a:effectLst/>
                <a:latin typeface="+mn-lt"/>
                <a:ea typeface="+mn-ea"/>
                <a:cs typeface="+mn-cs"/>
              </a:rPr>
              <a:t> er </a:t>
            </a:r>
            <a:r>
              <a:rPr lang="da-DK" sz="1200" b="0" i="0" u="none" strike="noStrike" kern="1200" dirty="0" smtClean="0">
                <a:solidFill>
                  <a:schemeClr val="tx1"/>
                </a:solidFill>
                <a:effectLst/>
                <a:latin typeface="+mn-lt"/>
                <a:ea typeface="+mn-ea"/>
                <a:cs typeface="+mn-cs"/>
              </a:rPr>
              <a:t>markeret med rød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u="none" strike="noStrike" kern="1200" dirty="0" smtClean="0">
              <a:solidFill>
                <a:schemeClr val="tx1"/>
              </a:solidFill>
              <a:effectLst/>
              <a:latin typeface="+mn-lt"/>
              <a:ea typeface="+mn-ea"/>
              <a:cs typeface="+mn-cs"/>
            </a:endParaRPr>
          </a:p>
          <a:p>
            <a:pPr defTabSz="914400">
              <a:spcBef>
                <a:spcPts val="0"/>
              </a:spcBef>
              <a:defRPr/>
            </a:pPr>
            <a:r>
              <a:rPr lang="da-DK" b="1" dirty="0" smtClean="0"/>
              <a:t>Overvejelser bag ændringerne</a:t>
            </a:r>
          </a:p>
          <a:p>
            <a:pPr defTabSz="914400">
              <a:spcBef>
                <a:spcPts val="0"/>
              </a:spcBef>
              <a:defRPr/>
            </a:pPr>
            <a:r>
              <a:rPr lang="da-DK" dirty="0" smtClean="0"/>
              <a:t>Formuleringen skal tydeliggøre, at brugen af ikke-fastansatte medarbejdere er et væsentligt element i varetagelsen af den daglige drift. </a:t>
            </a:r>
            <a:endParaRPr lang="da-DK"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p:txBody>
      </p:sp>
      <p:sp>
        <p:nvSpPr>
          <p:cNvPr id="5" name="Pladsholder til slidenummer 4"/>
          <p:cNvSpPr>
            <a:spLocks noGrp="1"/>
          </p:cNvSpPr>
          <p:nvPr>
            <p:ph type="sldNum" sz="quarter" idx="11"/>
          </p:nvPr>
        </p:nvSpPr>
        <p:spPr/>
        <p:txBody>
          <a:bodyPr/>
          <a:lstStyle/>
          <a:p>
            <a:fld id="{80913D85-34BC-4FA7-A491-B95498CAAD60}" type="slidenum">
              <a:rPr lang="da-DK" smtClean="0"/>
              <a:t>8</a:t>
            </a:fld>
            <a:endParaRPr lang="da-DK" dirty="0"/>
          </a:p>
        </p:txBody>
      </p:sp>
    </p:spTree>
    <p:extLst>
      <p:ext uri="{BB962C8B-B14F-4D97-AF65-F5344CB8AC3E}">
        <p14:creationId xmlns:p14="http://schemas.microsoft.com/office/powerpoint/2010/main" val="3541605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smtClean="0"/>
              <a:t>Slettet tekst er markeret med overstregning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dirty="0" smtClean="0"/>
              <a:t>Tilføjelser er markeret med rød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a-DK" dirty="0" smtClean="0"/>
          </a:p>
          <a:p>
            <a:pPr marL="0" indent="0">
              <a:buNone/>
            </a:pPr>
            <a:r>
              <a:rPr lang="da-DK" b="1" dirty="0" smtClean="0"/>
              <a:t>Overvejelser bag ændringerne</a:t>
            </a:r>
          </a:p>
          <a:p>
            <a:pPr marL="0" indent="0">
              <a:buNone/>
            </a:pPr>
            <a:endParaRPr lang="da-DK" b="0" u="sng" dirty="0" smtClean="0"/>
          </a:p>
          <a:p>
            <a:pPr marL="0" indent="0">
              <a:buNone/>
            </a:pPr>
            <a:r>
              <a:rPr lang="da-DK" b="0" u="sng" dirty="0" smtClean="0"/>
              <a:t>Indikator 9.a</a:t>
            </a:r>
          </a:p>
          <a:p>
            <a:r>
              <a:rPr lang="da-DK" dirty="0" smtClean="0"/>
              <a:t>Ændres fra  ”personale” til ”medarbejdere”, så der bruges ens begreber i hele kvalitetsmodellen</a:t>
            </a:r>
            <a:r>
              <a:rPr lang="da-DK" baseline="0" dirty="0" smtClean="0"/>
              <a:t>. </a:t>
            </a:r>
            <a:endParaRPr lang="da-DK" dirty="0" smtClean="0"/>
          </a:p>
          <a:p>
            <a:endParaRPr lang="da-DK" dirty="0" smtClean="0"/>
          </a:p>
          <a:p>
            <a:pPr marL="0" indent="0">
              <a:buNone/>
            </a:pPr>
            <a:r>
              <a:rPr lang="da-DK" b="0" u="sng" dirty="0" smtClean="0"/>
              <a:t>Indikator 9.d (ny)</a:t>
            </a:r>
          </a:p>
          <a:p>
            <a:pPr defTabSz="914400">
              <a:spcBef>
                <a:spcPts val="0"/>
              </a:spcBef>
              <a:defRPr/>
            </a:pPr>
            <a:r>
              <a:rPr lang="da-DK" dirty="0" smtClean="0"/>
              <a:t>Tilføjes under kriterium 9 - Brugen af ikkefastansatte medarbejdere indgår således i socialtilsynets vurdering af, om tilbuddets drift varetages kompetent.</a:t>
            </a:r>
          </a:p>
          <a:p>
            <a:endParaRPr lang="da-DK" dirty="0" smtClean="0"/>
          </a:p>
          <a:p>
            <a:r>
              <a:rPr lang="da-DK" dirty="0" smtClean="0"/>
              <a:t>Formuleringen er fra den politiske aftale – forkortet og med vægten på det, der har fokus på resultater for borgerne.</a:t>
            </a:r>
          </a:p>
          <a:p>
            <a:pPr marL="171450" indent="-171450"/>
            <a:endParaRPr lang="da-DK" dirty="0" smtClean="0"/>
          </a:p>
          <a:p>
            <a:pPr marL="171450" indent="-171450"/>
            <a:r>
              <a:rPr lang="da-DK" dirty="0" smtClean="0"/>
              <a:t>Begrebet ”brug” (ikke ”forbrug” og ”niveau”) afspejler, at socialtilsynet skal interessere sig for og vurdere</a:t>
            </a:r>
          </a:p>
          <a:p>
            <a:pPr marL="171450" indent="-171450"/>
            <a:r>
              <a:rPr lang="da-DK" dirty="0" smtClean="0"/>
              <a:t>tilrettelæggelsen/organiseringen; ikke alene omfanget af ikkefastansatte medarbejdere.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a-DK" dirty="0" smtClean="0"/>
          </a:p>
          <a:p>
            <a:pPr marL="171450" indent="-171450">
              <a:buFontTx/>
              <a:buChar char="-"/>
            </a:pPr>
            <a:endParaRPr lang="da-DK" dirty="0" smtClean="0"/>
          </a:p>
        </p:txBody>
      </p:sp>
      <p:sp>
        <p:nvSpPr>
          <p:cNvPr id="5" name="Pladsholder til slidenummer 4"/>
          <p:cNvSpPr>
            <a:spLocks noGrp="1"/>
          </p:cNvSpPr>
          <p:nvPr>
            <p:ph type="sldNum" sz="quarter" idx="11"/>
          </p:nvPr>
        </p:nvSpPr>
        <p:spPr/>
        <p:txBody>
          <a:bodyPr/>
          <a:lstStyle/>
          <a:p>
            <a:fld id="{80913D85-34BC-4FA7-A491-B95498CAAD60}" type="slidenum">
              <a:rPr lang="da-DK" smtClean="0"/>
              <a:t>9</a:t>
            </a:fld>
            <a:endParaRPr lang="da-DK" dirty="0"/>
          </a:p>
        </p:txBody>
      </p:sp>
    </p:spTree>
    <p:extLst>
      <p:ext uri="{BB962C8B-B14F-4D97-AF65-F5344CB8AC3E}">
        <p14:creationId xmlns:p14="http://schemas.microsoft.com/office/powerpoint/2010/main" val="2320453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lide hvi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noProof="0" smtClean="0"/>
              <a:t>Klik for at redigere i master</a:t>
            </a:r>
            <a:endParaRPr lang="da-DK" noProof="0"/>
          </a:p>
        </p:txBody>
      </p:sp>
      <p:sp>
        <p:nvSpPr>
          <p:cNvPr id="25"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6"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noProof="0" smtClean="0"/>
              <a:t>Rediger typografien i masterens</a:t>
            </a:r>
          </a:p>
        </p:txBody>
      </p:sp>
      <p:sp>
        <p:nvSpPr>
          <p:cNvPr id="8" name="Pladsholder til tekst 5" descr="Socialstyrelsen Pay-off" title="Socialstyrelsen Pay-off"/>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29869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13">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1"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2"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69843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slide mørk grå">
    <p:bg>
      <p:bgPr>
        <a:solidFill>
          <a:srgbClr val="BCB5B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smtClean="0"/>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239487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useslide mørk grå">
    <p:bg>
      <p:bgPr>
        <a:solidFill>
          <a:srgbClr val="BCB5B2"/>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smtClean="0"/>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256427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lede 7">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1375744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12">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77294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slide lys gul">
    <p:bg>
      <p:bgPr>
        <a:solidFill>
          <a:srgbClr val="ECE38A"/>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smtClean="0"/>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4000099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useslide gul">
    <p:bg>
      <p:bgPr>
        <a:solidFill>
          <a:srgbClr val="ECE38A"/>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smtClean="0"/>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3535757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2">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
        <p:nvSpPr>
          <p:cNvPr id="24" name="Tekstfelt 23"/>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Tree>
    <p:extLst>
      <p:ext uri="{BB962C8B-B14F-4D97-AF65-F5344CB8AC3E}">
        <p14:creationId xmlns:p14="http://schemas.microsoft.com/office/powerpoint/2010/main" val="2140909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14">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6"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0"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3210944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slide blå">
    <p:bg>
      <p:bgPr>
        <a:solidFill>
          <a:srgbClr val="CDE7EE"/>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smtClean="0"/>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92805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mørk gul">
    <p:bg>
      <p:bgPr>
        <a:solidFill>
          <a:srgbClr val="E9D39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smtClean="0"/>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2415488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useslide blå">
    <p:bg>
      <p:bgPr>
        <a:solidFill>
          <a:srgbClr val="CDE7EE"/>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smtClean="0"/>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306274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e 5">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784172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9">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721818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11">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2439702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slide grå">
    <p:bg>
      <p:bgPr>
        <a:solidFill>
          <a:srgbClr val="C6C7C9"/>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smtClean="0"/>
              <a:t>Klik for at redigere i master</a:t>
            </a:r>
            <a:endParaRPr lang="da-DK" dirty="0"/>
          </a:p>
        </p:txBody>
      </p:sp>
      <p:sp>
        <p:nvSpPr>
          <p:cNvPr id="29" name="Pladsholder til tekst 5"/>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rgbClr val="C6C7C9"/>
                </a:solidFill>
              </a:defRPr>
            </a:lvl1pPr>
          </a:lstStyle>
          <a:p>
            <a:pPr lvl="0"/>
            <a:r>
              <a:rPr lang="da-DK" smtClean="0"/>
              <a:t>Rediger typografien i masterens</a:t>
            </a:r>
          </a:p>
        </p:txBody>
      </p:sp>
      <p:sp>
        <p:nvSpPr>
          <p:cNvPr id="7" name="Pladsholder til tekst 5"/>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4237696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useslide grå">
    <p:bg>
      <p:bgPr>
        <a:solidFill>
          <a:srgbClr val="C6C7C9"/>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smtClean="0"/>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2335271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lede 8">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1625902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slide med billede">
    <p:spTree>
      <p:nvGrpSpPr>
        <p:cNvPr id="1" name=""/>
        <p:cNvGrpSpPr/>
        <p:nvPr/>
      </p:nvGrpSpPr>
      <p:grpSpPr>
        <a:xfrm>
          <a:off x="0" y="0"/>
          <a:ext cx="0" cy="0"/>
          <a:chOff x="0" y="0"/>
          <a:chExt cx="0" cy="0"/>
        </a:xfrm>
      </p:grpSpPr>
      <p:sp>
        <p:nvSpPr>
          <p:cNvPr id="16" name="Pladsholder til billede 3"/>
          <p:cNvSpPr>
            <a:spLocks noGrp="1"/>
          </p:cNvSpPr>
          <p:nvPr>
            <p:ph type="pic" sz="quarter" idx="10" hasCustomPrompt="1"/>
          </p:nvPr>
        </p:nvSpPr>
        <p:spPr>
          <a:xfrm>
            <a:off x="0" y="0"/>
            <a:ext cx="9144000" cy="6858000"/>
          </a:xfrm>
          <a:prstGeom prst="rect">
            <a:avLst/>
          </a:prstGeom>
          <a:noFill/>
        </p:spPr>
        <p:txBody>
          <a:bodyPr/>
          <a:lstStyle>
            <a:lvl1pPr marL="0" indent="0" algn="ctr">
              <a:lnSpc>
                <a:spcPct val="100000"/>
              </a:lnSpc>
              <a:spcBef>
                <a:spcPts val="0"/>
              </a:spcBef>
              <a:buNone/>
              <a:defRPr sz="1200"/>
            </a:lvl1pPr>
          </a:lstStyle>
          <a:p>
            <a:r>
              <a:rPr lang="da-DK" dirty="0"/>
              <a:t>For at indsætte et billede:</a:t>
            </a:r>
          </a:p>
          <a:p>
            <a:r>
              <a:rPr lang="da-DK" dirty="0"/>
              <a:t>Brug ikonet i midten, vælg et billede, læg herefter billedet bagerst, </a:t>
            </a:r>
          </a:p>
          <a:p>
            <a:r>
              <a:rPr lang="da-DK" dirty="0"/>
              <a:t>ved at højreklikke i billedet, og vælge ”send bagerst”.</a:t>
            </a:r>
          </a:p>
          <a:p>
            <a:endParaRPr lang="da-DK" dirty="0"/>
          </a:p>
        </p:txBody>
      </p:sp>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17"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1"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2"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
        <p:nvSpPr>
          <p:cNvPr id="23" name="Tekstfelt 22"/>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Tree>
    <p:extLst>
      <p:ext uri="{BB962C8B-B14F-4D97-AF65-F5344CB8AC3E}">
        <p14:creationId xmlns:p14="http://schemas.microsoft.com/office/powerpoint/2010/main" val="2426000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a:xfrm>
            <a:off x="628649" y="1628775"/>
            <a:ext cx="7904163" cy="4248150"/>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11" name="Pladsholder til dato 10"/>
          <p:cNvSpPr>
            <a:spLocks noGrp="1"/>
          </p:cNvSpPr>
          <p:nvPr>
            <p:ph type="dt" sz="half" idx="10"/>
          </p:nvPr>
        </p:nvSpPr>
        <p:spPr>
          <a:xfrm>
            <a:off x="6457950" y="6052207"/>
            <a:ext cx="2057400" cy="365125"/>
          </a:xfrm>
        </p:spPr>
        <p:txBody>
          <a:bodyPr/>
          <a:lstStyle/>
          <a:p>
            <a:r>
              <a:rPr lang="da-DK" smtClean="0"/>
              <a:t>Januar 2022</a:t>
            </a:r>
            <a:endParaRPr lang="da-DK" dirty="0"/>
          </a:p>
        </p:txBody>
      </p:sp>
      <p:sp>
        <p:nvSpPr>
          <p:cNvPr id="12" name="Pladsholder til sidefod 11"/>
          <p:cNvSpPr>
            <a:spLocks noGrp="1"/>
          </p:cNvSpPr>
          <p:nvPr>
            <p:ph type="ftr" sz="quarter" idx="11"/>
          </p:nvPr>
        </p:nvSpPr>
        <p:spPr/>
        <p:txBody>
          <a:bodyPr/>
          <a:lstStyle/>
          <a:p>
            <a:r>
              <a:rPr lang="da-DK" smtClean="0"/>
              <a:t>Brug af ikkefastansatte medarbejdere – ændringer i kvalitetsmodellen</a:t>
            </a:r>
            <a:endParaRPr lang="da-DK" dirty="0"/>
          </a:p>
        </p:txBody>
      </p:sp>
      <p:sp>
        <p:nvSpPr>
          <p:cNvPr id="13" name="Pladsholder til slidenummer 12"/>
          <p:cNvSpPr>
            <a:spLocks noGrp="1"/>
          </p:cNvSpPr>
          <p:nvPr>
            <p:ph type="sldNum" sz="quarter" idx="12"/>
          </p:nvPr>
        </p:nvSpPr>
        <p:spPr/>
        <p:txBody>
          <a:bodyPr/>
          <a:lstStyle/>
          <a:p>
            <a:fld id="{1C4DB2EE-0873-4EBD-BD17-6A767A2B9A33}" type="slidenum">
              <a:rPr lang="da-DK" smtClean="0"/>
              <a:pPr/>
              <a:t>‹nr.›</a:t>
            </a:fld>
            <a:endParaRPr lang="da-DK" dirty="0"/>
          </a:p>
        </p:txBody>
      </p:sp>
    </p:spTree>
    <p:extLst>
      <p:ext uri="{BB962C8B-B14F-4D97-AF65-F5344CB8AC3E}">
        <p14:creationId xmlns:p14="http://schemas.microsoft.com/office/powerpoint/2010/main" val="602714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og to indholdsobjekter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smtClean="0"/>
              <a:t>Klik for at redigere i master</a:t>
            </a:r>
            <a:endParaRPr lang="da-DK" dirty="0"/>
          </a:p>
        </p:txBody>
      </p:sp>
      <p:sp>
        <p:nvSpPr>
          <p:cNvPr id="3" name="Pladsholder til indhold 2"/>
          <p:cNvSpPr>
            <a:spLocks noGrp="1"/>
          </p:cNvSpPr>
          <p:nvPr>
            <p:ph sz="half" idx="1"/>
          </p:nvPr>
        </p:nvSpPr>
        <p:spPr>
          <a:xfrm>
            <a:off x="628647" y="3356992"/>
            <a:ext cx="3816000" cy="2519933"/>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indhold 3"/>
          <p:cNvSpPr>
            <a:spLocks noGrp="1"/>
          </p:cNvSpPr>
          <p:nvPr>
            <p:ph sz="half" idx="2"/>
          </p:nvPr>
        </p:nvSpPr>
        <p:spPr>
          <a:xfrm>
            <a:off x="4716813" y="3356992"/>
            <a:ext cx="3816000" cy="2519933"/>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4" name="Pladsholder til dato 13"/>
          <p:cNvSpPr>
            <a:spLocks noGrp="1"/>
          </p:cNvSpPr>
          <p:nvPr>
            <p:ph type="dt" sz="half" idx="14"/>
          </p:nvPr>
        </p:nvSpPr>
        <p:spPr/>
        <p:txBody>
          <a:bodyPr/>
          <a:lstStyle/>
          <a:p>
            <a:r>
              <a:rPr lang="da-DK" smtClean="0"/>
              <a:t>Januar 2022</a:t>
            </a:r>
            <a:endParaRPr lang="da-DK" dirty="0"/>
          </a:p>
        </p:txBody>
      </p:sp>
      <p:sp>
        <p:nvSpPr>
          <p:cNvPr id="15" name="Pladsholder til sidefod 14"/>
          <p:cNvSpPr>
            <a:spLocks noGrp="1"/>
          </p:cNvSpPr>
          <p:nvPr>
            <p:ph type="ftr" sz="quarter" idx="15"/>
          </p:nvPr>
        </p:nvSpPr>
        <p:spPr/>
        <p:txBody>
          <a:bodyPr/>
          <a:lstStyle/>
          <a:p>
            <a:r>
              <a:rPr lang="da-DK" smtClean="0"/>
              <a:t>Brug af ikkefastansatte medarbejdere – ændringer i kvalitetsmodellen</a:t>
            </a:r>
            <a:endParaRPr lang="da-DK" dirty="0"/>
          </a:p>
        </p:txBody>
      </p:sp>
      <p:sp>
        <p:nvSpPr>
          <p:cNvPr id="16" name="Pladsholder til slidenummer 15"/>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7" name="Tekstfelt 16"/>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46067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useslide mørk gul">
    <p:bg>
      <p:bgPr>
        <a:solidFill>
          <a:srgbClr val="E9D392"/>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smtClean="0"/>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2488347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kst og to billeder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smtClean="0"/>
              <a:t>Klik for at redigere i master</a:t>
            </a:r>
            <a:endParaRPr lang="da-DK"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Pladsholder til billede 5"/>
          <p:cNvSpPr>
            <a:spLocks noGrp="1"/>
          </p:cNvSpPr>
          <p:nvPr>
            <p:ph type="pic" sz="quarter" idx="14"/>
          </p:nvPr>
        </p:nvSpPr>
        <p:spPr>
          <a:xfrm>
            <a:off x="611187" y="3357563"/>
            <a:ext cx="3815999" cy="2519362"/>
          </a:xfrm>
          <a:prstGeom prst="rect">
            <a:avLst/>
          </a:prstGeom>
        </p:spPr>
        <p:txBody>
          <a:bodyPr/>
          <a:lstStyle>
            <a:lvl1pPr marL="0" indent="0" algn="ctr">
              <a:buNone/>
              <a:defRPr/>
            </a:lvl1pPr>
          </a:lstStyle>
          <a:p>
            <a:r>
              <a:rPr lang="da-DK" smtClean="0"/>
              <a:t>Klik på ikonet for at tilføje et billede</a:t>
            </a:r>
            <a:endParaRPr lang="da-DK" dirty="0"/>
          </a:p>
        </p:txBody>
      </p:sp>
      <p:sp>
        <p:nvSpPr>
          <p:cNvPr id="11" name="Pladsholder til billede 5"/>
          <p:cNvSpPr>
            <a:spLocks noGrp="1"/>
          </p:cNvSpPr>
          <p:nvPr>
            <p:ph type="pic" sz="quarter" idx="15"/>
          </p:nvPr>
        </p:nvSpPr>
        <p:spPr>
          <a:xfrm>
            <a:off x="4716000" y="3357563"/>
            <a:ext cx="3816000" cy="2519362"/>
          </a:xfrm>
          <a:prstGeom prst="rect">
            <a:avLst/>
          </a:prstGeom>
        </p:spPr>
        <p:txBody>
          <a:bodyPr/>
          <a:lstStyle>
            <a:lvl1pPr marL="0" indent="0" algn="ctr">
              <a:buNone/>
              <a:defRPr/>
            </a:lvl1pPr>
          </a:lstStyle>
          <a:p>
            <a:r>
              <a:rPr lang="da-DK" smtClean="0"/>
              <a:t>Klik på ikonet for at tilføje et billede</a:t>
            </a:r>
            <a:endParaRPr lang="da-DK" dirty="0"/>
          </a:p>
        </p:txBody>
      </p:sp>
      <p:sp>
        <p:nvSpPr>
          <p:cNvPr id="7" name="Pladsholder til dato 6"/>
          <p:cNvSpPr>
            <a:spLocks noGrp="1"/>
          </p:cNvSpPr>
          <p:nvPr>
            <p:ph type="dt" sz="half" idx="16"/>
          </p:nvPr>
        </p:nvSpPr>
        <p:spPr/>
        <p:txBody>
          <a:bodyPr/>
          <a:lstStyle/>
          <a:p>
            <a:r>
              <a:rPr lang="da-DK" smtClean="0"/>
              <a:t>Januar 2022</a:t>
            </a:r>
            <a:endParaRPr lang="da-DK" dirty="0"/>
          </a:p>
        </p:txBody>
      </p:sp>
      <p:sp>
        <p:nvSpPr>
          <p:cNvPr id="12" name="Pladsholder til sidefod 11"/>
          <p:cNvSpPr>
            <a:spLocks noGrp="1"/>
          </p:cNvSpPr>
          <p:nvPr>
            <p:ph type="ftr" sz="quarter" idx="17"/>
          </p:nvPr>
        </p:nvSpPr>
        <p:spPr/>
        <p:txBody>
          <a:bodyPr/>
          <a:lstStyle/>
          <a:p>
            <a:r>
              <a:rPr lang="da-DK" smtClean="0"/>
              <a:t>Brug af ikkefastansatte medarbejdere – ændringer i kvalitetsmodellen</a:t>
            </a:r>
            <a:endParaRPr lang="da-DK" dirty="0"/>
          </a:p>
        </p:txBody>
      </p:sp>
      <p:sp>
        <p:nvSpPr>
          <p:cNvPr id="14" name="Pladsholder til slidenummer 13"/>
          <p:cNvSpPr>
            <a:spLocks noGrp="1"/>
          </p:cNvSpPr>
          <p:nvPr>
            <p:ph type="sldNum" sz="quarter" idx="18"/>
          </p:nvPr>
        </p:nvSpPr>
        <p:spPr/>
        <p:txBody>
          <a:bodyPr/>
          <a:lstStyle/>
          <a:p>
            <a:fld id="{1C4DB2EE-0873-4EBD-BD17-6A767A2B9A33}" type="slidenum">
              <a:rPr lang="da-DK" smtClean="0"/>
              <a:pPr/>
              <a:t>‹nr.›</a:t>
            </a:fld>
            <a:endParaRPr lang="da-DK" dirty="0"/>
          </a:p>
        </p:txBody>
      </p:sp>
      <p:sp>
        <p:nvSpPr>
          <p:cNvPr id="15" name="Tekstfelt 14"/>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1521048548"/>
      </p:ext>
    </p:extLst>
  </p:cSld>
  <p:clrMapOvr>
    <a:masterClrMapping/>
  </p:clrMapOvr>
  <p:extLst mod="1">
    <p:ext uri="{DCECCB84-F9BA-43D5-87BE-67443E8EF086}">
      <p15:sldGuideLst xmlns:p15="http://schemas.microsoft.com/office/powerpoint/2012/main">
        <p15:guide id="10" orient="horz" pos="2160" userDrawn="1">
          <p15:clr>
            <a:srgbClr val="FBAE40"/>
          </p15:clr>
        </p15:guide>
        <p15:guide id="1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kst og Indhold til venstr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4211960" y="945072"/>
            <a:ext cx="4320853" cy="4931853"/>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p:cNvSpPr>
            <a:spLocks noGrp="1"/>
          </p:cNvSpPr>
          <p:nvPr>
            <p:ph type="dt" sz="half" idx="14"/>
          </p:nvPr>
        </p:nvSpPr>
        <p:spPr/>
        <p:txBody>
          <a:bodyPr/>
          <a:lstStyle/>
          <a:p>
            <a:r>
              <a:rPr lang="da-DK" smtClean="0"/>
              <a:t>Januar 2022</a:t>
            </a:r>
            <a:endParaRPr lang="da-DK" dirty="0"/>
          </a:p>
        </p:txBody>
      </p:sp>
      <p:sp>
        <p:nvSpPr>
          <p:cNvPr id="6" name="Pladsholder til sidefod 5"/>
          <p:cNvSpPr>
            <a:spLocks noGrp="1"/>
          </p:cNvSpPr>
          <p:nvPr>
            <p:ph type="ftr" sz="quarter" idx="15"/>
          </p:nvPr>
        </p:nvSpPr>
        <p:spPr/>
        <p:txBody>
          <a:bodyPr/>
          <a:lstStyle/>
          <a:p>
            <a:r>
              <a:rPr lang="da-DK" smtClean="0"/>
              <a:t>Brug af ikkefastansatte medarbejdere – ændringer i kvalitetsmodellen</a:t>
            </a:r>
            <a:endParaRPr lang="da-DK" dirty="0"/>
          </a:p>
        </p:txBody>
      </p:sp>
      <p:sp>
        <p:nvSpPr>
          <p:cNvPr id="7" name="Pladsholder til slidenummer 6"/>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2" name="Tekstfelt 11"/>
          <p:cNvSpPr txBox="1"/>
          <p:nvPr/>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10" name="Titel 1"/>
          <p:cNvSpPr>
            <a:spLocks noGrp="1"/>
          </p:cNvSpPr>
          <p:nvPr>
            <p:ph type="title"/>
          </p:nvPr>
        </p:nvSpPr>
        <p:spPr>
          <a:xfrm>
            <a:off x="628649" y="945071"/>
            <a:ext cx="3475299" cy="1043769"/>
          </a:xfrm>
        </p:spPr>
        <p:txBody>
          <a:bodyPr anchor="t"/>
          <a:lstStyle/>
          <a:p>
            <a:r>
              <a:rPr lang="da-DK" smtClean="0"/>
              <a:t>Klik for at redigere i master</a:t>
            </a:r>
            <a:endParaRPr lang="da-DK" dirty="0"/>
          </a:p>
        </p:txBody>
      </p:sp>
    </p:spTree>
    <p:extLst>
      <p:ext uri="{BB962C8B-B14F-4D97-AF65-F5344CB8AC3E}">
        <p14:creationId xmlns:p14="http://schemas.microsoft.com/office/powerpoint/2010/main" val="853016532"/>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kst og billede til venstre">
    <p:spTree>
      <p:nvGrpSpPr>
        <p:cNvPr id="1" name=""/>
        <p:cNvGrpSpPr/>
        <p:nvPr/>
      </p:nvGrpSpPr>
      <p:grpSpPr>
        <a:xfrm>
          <a:off x="0" y="0"/>
          <a:ext cx="0" cy="0"/>
          <a:chOff x="0" y="0"/>
          <a:chExt cx="0" cy="0"/>
        </a:xfrm>
      </p:grpSpPr>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p:cNvSpPr>
            <a:spLocks noGrp="1"/>
          </p:cNvSpPr>
          <p:nvPr>
            <p:ph type="dt" sz="half" idx="14"/>
          </p:nvPr>
        </p:nvSpPr>
        <p:spPr/>
        <p:txBody>
          <a:bodyPr/>
          <a:lstStyle/>
          <a:p>
            <a:r>
              <a:rPr lang="da-DK" smtClean="0"/>
              <a:t>Januar 2022</a:t>
            </a:r>
            <a:endParaRPr lang="da-DK" dirty="0"/>
          </a:p>
        </p:txBody>
      </p:sp>
      <p:sp>
        <p:nvSpPr>
          <p:cNvPr id="6" name="Pladsholder til sidefod 5"/>
          <p:cNvSpPr>
            <a:spLocks noGrp="1"/>
          </p:cNvSpPr>
          <p:nvPr>
            <p:ph type="ftr" sz="quarter" idx="15"/>
          </p:nvPr>
        </p:nvSpPr>
        <p:spPr/>
        <p:txBody>
          <a:bodyPr/>
          <a:lstStyle/>
          <a:p>
            <a:r>
              <a:rPr lang="da-DK" smtClean="0"/>
              <a:t>Brug af ikkefastansatte medarbejdere – ændringer i kvalitetsmodellen</a:t>
            </a:r>
            <a:endParaRPr lang="da-DK" dirty="0"/>
          </a:p>
        </p:txBody>
      </p:sp>
      <p:sp>
        <p:nvSpPr>
          <p:cNvPr id="7" name="Pladsholder til slidenummer 6"/>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2" name="Tekstfelt 11"/>
          <p:cNvSpPr txBox="1"/>
          <p:nvPr/>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8" name="Pladsholder til billede 7"/>
          <p:cNvSpPr>
            <a:spLocks noGrp="1"/>
          </p:cNvSpPr>
          <p:nvPr>
            <p:ph type="pic" sz="quarter" idx="17"/>
          </p:nvPr>
        </p:nvSpPr>
        <p:spPr>
          <a:xfrm>
            <a:off x="4211638" y="945071"/>
            <a:ext cx="4321175" cy="4931854"/>
          </a:xfrm>
          <a:prstGeom prst="rect">
            <a:avLst/>
          </a:prstGeom>
        </p:spPr>
        <p:txBody>
          <a:bodyPr/>
          <a:lstStyle/>
          <a:p>
            <a:r>
              <a:rPr lang="da-DK" smtClean="0"/>
              <a:t>Klik på ikonet for at tilføje et billede</a:t>
            </a:r>
            <a:endParaRPr lang="da-DK" dirty="0"/>
          </a:p>
        </p:txBody>
      </p:sp>
      <p:sp>
        <p:nvSpPr>
          <p:cNvPr id="11" name="Titel 1"/>
          <p:cNvSpPr>
            <a:spLocks noGrp="1"/>
          </p:cNvSpPr>
          <p:nvPr>
            <p:ph type="title"/>
          </p:nvPr>
        </p:nvSpPr>
        <p:spPr>
          <a:xfrm>
            <a:off x="628649" y="945071"/>
            <a:ext cx="3475299" cy="1043769"/>
          </a:xfrm>
        </p:spPr>
        <p:txBody>
          <a:bodyPr anchor="t"/>
          <a:lstStyle/>
          <a:p>
            <a:r>
              <a:rPr lang="da-DK" smtClean="0"/>
              <a:t>Klik for at redigere i master</a:t>
            </a:r>
            <a:endParaRPr lang="da-DK" dirty="0"/>
          </a:p>
        </p:txBody>
      </p:sp>
    </p:spTree>
    <p:extLst>
      <p:ext uri="{BB962C8B-B14F-4D97-AF65-F5344CB8AC3E}">
        <p14:creationId xmlns:p14="http://schemas.microsoft.com/office/powerpoint/2010/main" val="121991266"/>
      </p:ext>
    </p:extLst>
  </p:cSld>
  <p:clrMapOvr>
    <a:masterClrMapping/>
  </p:clrMapOvr>
  <p:extLst mod="1">
    <p:ext uri="{DCECCB84-F9BA-43D5-87BE-67443E8EF086}">
      <p15:sldGuideLst xmlns:p15="http://schemas.microsoft.com/office/powerpoint/2012/main">
        <p15:guide id="1" pos="2653"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kst og 1 billede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smtClean="0"/>
              <a:t>Klik for at redigere i master</a:t>
            </a:r>
            <a:endParaRPr lang="en-GB"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5" name="Pladsholder til billede 4"/>
          <p:cNvSpPr>
            <a:spLocks noGrp="1"/>
          </p:cNvSpPr>
          <p:nvPr>
            <p:ph type="pic" sz="quarter" idx="14"/>
          </p:nvPr>
        </p:nvSpPr>
        <p:spPr>
          <a:xfrm>
            <a:off x="629074" y="3357563"/>
            <a:ext cx="7904165" cy="2519362"/>
          </a:xfrm>
          <a:prstGeom prst="rect">
            <a:avLst/>
          </a:prstGeom>
        </p:spPr>
        <p:txBody>
          <a:bodyPr/>
          <a:lstStyle>
            <a:lvl1pPr marL="0" indent="0" algn="ctr">
              <a:buNone/>
              <a:defRPr/>
            </a:lvl1pPr>
          </a:lstStyle>
          <a:p>
            <a:r>
              <a:rPr lang="da-DK" smtClean="0"/>
              <a:t>Klik på ikonet for at tilføje et billede</a:t>
            </a:r>
            <a:endParaRPr lang="en-GB" dirty="0"/>
          </a:p>
        </p:txBody>
      </p:sp>
      <p:sp>
        <p:nvSpPr>
          <p:cNvPr id="6" name="Pladsholder til dato 5"/>
          <p:cNvSpPr>
            <a:spLocks noGrp="1"/>
          </p:cNvSpPr>
          <p:nvPr>
            <p:ph type="dt" sz="half" idx="15"/>
          </p:nvPr>
        </p:nvSpPr>
        <p:spPr/>
        <p:txBody>
          <a:bodyPr/>
          <a:lstStyle/>
          <a:p>
            <a:r>
              <a:rPr lang="da-DK" smtClean="0"/>
              <a:t>Januar 2022</a:t>
            </a:r>
            <a:endParaRPr lang="en-GB" dirty="0"/>
          </a:p>
        </p:txBody>
      </p:sp>
      <p:sp>
        <p:nvSpPr>
          <p:cNvPr id="7" name="Pladsholder til sidefod 6"/>
          <p:cNvSpPr>
            <a:spLocks noGrp="1"/>
          </p:cNvSpPr>
          <p:nvPr>
            <p:ph type="ftr" sz="quarter" idx="16"/>
          </p:nvPr>
        </p:nvSpPr>
        <p:spPr/>
        <p:txBody>
          <a:bodyPr/>
          <a:lstStyle/>
          <a:p>
            <a:r>
              <a:rPr lang="da-DK" smtClean="0"/>
              <a:t>Brug af ikkefastansatte medarbejdere – ændringer i kvalitetsmodellen</a:t>
            </a:r>
            <a:endParaRPr lang="en-GB" dirty="0"/>
          </a:p>
        </p:txBody>
      </p:sp>
      <p:sp>
        <p:nvSpPr>
          <p:cNvPr id="11" name="Pladsholder til slidenummer 10"/>
          <p:cNvSpPr>
            <a:spLocks noGrp="1"/>
          </p:cNvSpPr>
          <p:nvPr>
            <p:ph type="sldNum" sz="quarter" idx="17"/>
          </p:nvPr>
        </p:nvSpPr>
        <p:spPr/>
        <p:txBody>
          <a:bodyPr/>
          <a:lstStyle/>
          <a:p>
            <a:fld id="{1C4DB2EE-0873-4EBD-BD17-6A767A2B9A33}" type="slidenum">
              <a:rPr lang="en-GB" smtClean="0"/>
              <a:pPr/>
              <a:t>‹nr.›</a:t>
            </a:fld>
            <a:endParaRPr lang="en-GB"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1977547794"/>
      </p:ext>
    </p:extLst>
  </p:cSld>
  <p:clrMapOvr>
    <a:masterClrMapping/>
  </p:clrMapOvr>
  <p:extLst mod="1">
    <p:ext uri="{DCECCB84-F9BA-43D5-87BE-67443E8EF086}">
      <p15:sldGuideLst xmlns:p15="http://schemas.microsoft.com/office/powerpoint/2012/main">
        <p15:guide id="1" orient="horz" pos="211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kst og 1 indhold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smtClean="0"/>
              <a:t>Klik for at redigere i master</a:t>
            </a:r>
            <a:endParaRPr lang="en-GB"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4" name="Pladsholder til indhold 3"/>
          <p:cNvSpPr>
            <a:spLocks noGrp="1"/>
          </p:cNvSpPr>
          <p:nvPr>
            <p:ph sz="quarter" idx="14"/>
          </p:nvPr>
        </p:nvSpPr>
        <p:spPr>
          <a:xfrm>
            <a:off x="628649" y="3357563"/>
            <a:ext cx="7904164" cy="2519362"/>
          </a:xfrm>
          <a:prstGeom prst="rect">
            <a:avLst/>
          </a:prstGeo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GB" dirty="0"/>
          </a:p>
        </p:txBody>
      </p:sp>
      <p:sp>
        <p:nvSpPr>
          <p:cNvPr id="6" name="Pladsholder til dato 5"/>
          <p:cNvSpPr>
            <a:spLocks noGrp="1"/>
          </p:cNvSpPr>
          <p:nvPr>
            <p:ph type="dt" sz="half" idx="15"/>
          </p:nvPr>
        </p:nvSpPr>
        <p:spPr/>
        <p:txBody>
          <a:bodyPr/>
          <a:lstStyle/>
          <a:p>
            <a:r>
              <a:rPr lang="da-DK" smtClean="0"/>
              <a:t>Januar 2022</a:t>
            </a:r>
            <a:endParaRPr lang="en-GB" dirty="0"/>
          </a:p>
        </p:txBody>
      </p:sp>
      <p:sp>
        <p:nvSpPr>
          <p:cNvPr id="7" name="Pladsholder til sidefod 6"/>
          <p:cNvSpPr>
            <a:spLocks noGrp="1"/>
          </p:cNvSpPr>
          <p:nvPr>
            <p:ph type="ftr" sz="quarter" idx="16"/>
          </p:nvPr>
        </p:nvSpPr>
        <p:spPr/>
        <p:txBody>
          <a:bodyPr/>
          <a:lstStyle/>
          <a:p>
            <a:r>
              <a:rPr lang="da-DK" smtClean="0"/>
              <a:t>Brug af ikkefastansatte medarbejdere – ændringer i kvalitetsmodellen</a:t>
            </a:r>
            <a:endParaRPr lang="en-GB" dirty="0"/>
          </a:p>
        </p:txBody>
      </p:sp>
      <p:sp>
        <p:nvSpPr>
          <p:cNvPr id="11" name="Pladsholder til slidenummer 10"/>
          <p:cNvSpPr>
            <a:spLocks noGrp="1"/>
          </p:cNvSpPr>
          <p:nvPr>
            <p:ph type="sldNum" sz="quarter" idx="17"/>
          </p:nvPr>
        </p:nvSpPr>
        <p:spPr/>
        <p:txBody>
          <a:bodyPr/>
          <a:lstStyle/>
          <a:p>
            <a:fld id="{1C4DB2EE-0873-4EBD-BD17-6A767A2B9A33}" type="slidenum">
              <a:rPr lang="en-GB" smtClean="0"/>
              <a:pPr/>
              <a:t>‹nr.›</a:t>
            </a:fld>
            <a:endParaRPr lang="en-GB"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3888934250"/>
      </p:ext>
    </p:extLst>
  </p:cSld>
  <p:clrMapOvr>
    <a:masterClrMapping/>
  </p:clrMapOvr>
  <p:extLst mod="1">
    <p:ext uri="{DCECCB84-F9BA-43D5-87BE-67443E8EF086}">
      <p15:sldGuideLst xmlns:p15="http://schemas.microsoft.com/office/powerpoint/2012/main">
        <p15:guide id="1" orient="horz" pos="211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useslide med billede">
    <p:spTree>
      <p:nvGrpSpPr>
        <p:cNvPr id="1" name=""/>
        <p:cNvGrpSpPr/>
        <p:nvPr/>
      </p:nvGrpSpPr>
      <p:grpSpPr>
        <a:xfrm>
          <a:off x="0" y="0"/>
          <a:ext cx="0" cy="0"/>
          <a:chOff x="0" y="0"/>
          <a:chExt cx="0" cy="0"/>
        </a:xfrm>
      </p:grpSpPr>
      <p:sp>
        <p:nvSpPr>
          <p:cNvPr id="15"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smtClean="0"/>
              <a:t>Rediger typografien i masterens</a:t>
            </a:r>
          </a:p>
        </p:txBody>
      </p:sp>
      <p:sp>
        <p:nvSpPr>
          <p:cNvPr id="16"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GB" dirty="0"/>
          </a:p>
        </p:txBody>
      </p:sp>
      <p:sp>
        <p:nvSpPr>
          <p:cNvPr id="10" name="Tekstfelt 9"/>
          <p:cNvSpPr txBox="1"/>
          <p:nvPr userDrawn="1"/>
        </p:nvSpPr>
        <p:spPr>
          <a:xfrm>
            <a:off x="-1188640" y="152636"/>
            <a:ext cx="1116124" cy="2092881"/>
          </a:xfrm>
          <a:prstGeom prst="rect">
            <a:avLst/>
          </a:prstGeom>
          <a:noFill/>
        </p:spPr>
        <p:txBody>
          <a:bodyPr wrap="square" rtlCol="0">
            <a:spAutoFit/>
          </a:bodyPr>
          <a:lstStyle/>
          <a:p>
            <a:pPr algn="l"/>
            <a:r>
              <a:rPr lang="en-GB" sz="1000" b="1" noProof="1"/>
              <a:t>For at indsætte</a:t>
            </a:r>
            <a:r>
              <a:rPr lang="en-GB" sz="1000" b="1" baseline="0" noProof="1"/>
              <a:t> et billede</a:t>
            </a:r>
            <a:r>
              <a:rPr lang="en-GB" sz="1000" baseline="0" noProof="1"/>
              <a:t>:</a:t>
            </a:r>
          </a:p>
          <a:p>
            <a:pPr algn="l"/>
            <a:endParaRPr lang="en-GB" sz="1000" baseline="0" noProof="1"/>
          </a:p>
          <a:p>
            <a:pPr algn="l"/>
            <a:r>
              <a:rPr lang="en-GB" sz="1000" baseline="0" noProof="1"/>
              <a:t>Brug ikonet i midten til at vælg et billede, læg herefter billedet bagerst, ved at højreklikke i billedet, og vælge ”send bagerst”.</a:t>
            </a:r>
            <a:endParaRPr lang="en-GB" sz="1000" noProof="1"/>
          </a:p>
        </p:txBody>
      </p:sp>
      <p:sp>
        <p:nvSpPr>
          <p:cNvPr id="13"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4"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8" name="Pladsholder til billede 3"/>
          <p:cNvSpPr>
            <a:spLocks noGrp="1"/>
          </p:cNvSpPr>
          <p:nvPr>
            <p:ph type="pic" sz="quarter" idx="10" hasCustomPrompt="1"/>
          </p:nvPr>
        </p:nvSpPr>
        <p:spPr>
          <a:xfrm>
            <a:off x="7201" y="-13389"/>
            <a:ext cx="9144000" cy="6858000"/>
          </a:xfrm>
          <a:prstGeom prst="rect">
            <a:avLst/>
          </a:prstGeom>
          <a:solidFill>
            <a:schemeClr val="bg1"/>
          </a:solidFill>
        </p:spPr>
        <p:txBody>
          <a:bodyPr/>
          <a:lstStyle>
            <a:lvl1pPr marL="0" indent="0" algn="ctr">
              <a:lnSpc>
                <a:spcPct val="100000"/>
              </a:lnSpc>
              <a:spcBef>
                <a:spcPts val="0"/>
              </a:spcBef>
              <a:buNone/>
              <a:defRPr sz="1200"/>
            </a:lvl1pPr>
          </a:lstStyle>
          <a:p>
            <a:r>
              <a:rPr lang="en-GB" dirty="0"/>
              <a:t>For at </a:t>
            </a:r>
            <a:r>
              <a:rPr lang="en-GB" dirty="0" err="1"/>
              <a:t>indsætte</a:t>
            </a:r>
            <a:r>
              <a:rPr lang="en-GB" dirty="0"/>
              <a:t> et </a:t>
            </a:r>
            <a:r>
              <a:rPr lang="en-GB" dirty="0" err="1"/>
              <a:t>billede</a:t>
            </a:r>
            <a:r>
              <a:rPr lang="en-GB" dirty="0"/>
              <a:t>:</a:t>
            </a:r>
          </a:p>
          <a:p>
            <a:r>
              <a:rPr lang="en-GB" dirty="0" err="1"/>
              <a:t>Brug</a:t>
            </a:r>
            <a:r>
              <a:rPr lang="en-GB" dirty="0"/>
              <a:t> </a:t>
            </a:r>
            <a:r>
              <a:rPr lang="en-GB" dirty="0" err="1"/>
              <a:t>ikonet</a:t>
            </a:r>
            <a:r>
              <a:rPr lang="en-GB" dirty="0"/>
              <a:t> </a:t>
            </a:r>
            <a:r>
              <a:rPr lang="en-GB" dirty="0" err="1"/>
              <a:t>i</a:t>
            </a:r>
            <a:r>
              <a:rPr lang="en-GB" dirty="0"/>
              <a:t> </a:t>
            </a:r>
            <a:r>
              <a:rPr lang="en-GB" dirty="0" err="1"/>
              <a:t>midten</a:t>
            </a:r>
            <a:r>
              <a:rPr lang="en-GB" dirty="0"/>
              <a:t>, </a:t>
            </a:r>
            <a:r>
              <a:rPr lang="en-GB" dirty="0" err="1"/>
              <a:t>vælg</a:t>
            </a:r>
            <a:r>
              <a:rPr lang="en-GB" dirty="0"/>
              <a:t> et </a:t>
            </a:r>
            <a:r>
              <a:rPr lang="en-GB" dirty="0" err="1"/>
              <a:t>billede</a:t>
            </a:r>
            <a:r>
              <a:rPr lang="en-GB" dirty="0"/>
              <a:t>, </a:t>
            </a:r>
            <a:r>
              <a:rPr lang="en-GB" dirty="0" err="1"/>
              <a:t>læg</a:t>
            </a:r>
            <a:r>
              <a:rPr lang="en-GB" dirty="0"/>
              <a:t> </a:t>
            </a:r>
            <a:r>
              <a:rPr lang="en-GB" dirty="0" err="1"/>
              <a:t>herefter</a:t>
            </a:r>
            <a:r>
              <a:rPr lang="en-GB" dirty="0"/>
              <a:t> </a:t>
            </a:r>
            <a:r>
              <a:rPr lang="en-GB" dirty="0" err="1"/>
              <a:t>billedet</a:t>
            </a:r>
            <a:r>
              <a:rPr lang="en-GB" dirty="0"/>
              <a:t> </a:t>
            </a:r>
            <a:r>
              <a:rPr lang="en-GB" dirty="0" err="1"/>
              <a:t>bagerst</a:t>
            </a:r>
            <a:r>
              <a:rPr lang="en-GB" dirty="0"/>
              <a:t>, </a:t>
            </a:r>
          </a:p>
          <a:p>
            <a:r>
              <a:rPr lang="en-GB" dirty="0" err="1"/>
              <a:t>ved</a:t>
            </a:r>
            <a:r>
              <a:rPr lang="en-GB" dirty="0"/>
              <a:t> at højreklikke </a:t>
            </a:r>
            <a:r>
              <a:rPr lang="en-GB" dirty="0" err="1"/>
              <a:t>i</a:t>
            </a:r>
            <a:r>
              <a:rPr lang="en-GB" dirty="0"/>
              <a:t> </a:t>
            </a:r>
            <a:r>
              <a:rPr lang="en-GB" dirty="0" err="1"/>
              <a:t>billedet</a:t>
            </a:r>
            <a:r>
              <a:rPr lang="en-GB" dirty="0"/>
              <a:t>, </a:t>
            </a:r>
            <a:r>
              <a:rPr lang="en-GB" dirty="0" err="1"/>
              <a:t>og</a:t>
            </a:r>
            <a:r>
              <a:rPr lang="en-GB" dirty="0"/>
              <a:t> </a:t>
            </a:r>
            <a:r>
              <a:rPr lang="en-GB" dirty="0" err="1"/>
              <a:t>vælge</a:t>
            </a:r>
            <a:r>
              <a:rPr lang="en-GB" dirty="0"/>
              <a:t> ”send </a:t>
            </a:r>
            <a:r>
              <a:rPr lang="en-GB" dirty="0" err="1"/>
              <a:t>bagerst</a:t>
            </a:r>
            <a:r>
              <a:rPr lang="en-GB" dirty="0"/>
              <a:t>”.</a:t>
            </a:r>
          </a:p>
          <a:p>
            <a:endParaRPr lang="en-GB" dirty="0"/>
          </a:p>
        </p:txBody>
      </p:sp>
    </p:spTree>
    <p:extLst>
      <p:ext uri="{BB962C8B-B14F-4D97-AF65-F5344CB8AC3E}">
        <p14:creationId xmlns:p14="http://schemas.microsoft.com/office/powerpoint/2010/main" val="285220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GB" dirty="0"/>
          </a:p>
        </p:txBody>
      </p:sp>
      <p:sp>
        <p:nvSpPr>
          <p:cNvPr id="10" name="Pladsholder til dato 9"/>
          <p:cNvSpPr>
            <a:spLocks noGrp="1"/>
          </p:cNvSpPr>
          <p:nvPr>
            <p:ph type="dt" sz="half" idx="10"/>
          </p:nvPr>
        </p:nvSpPr>
        <p:spPr/>
        <p:txBody>
          <a:bodyPr/>
          <a:lstStyle/>
          <a:p>
            <a:r>
              <a:rPr lang="da-DK" smtClean="0"/>
              <a:t>Januar 2022</a:t>
            </a:r>
            <a:endParaRPr lang="en-GB" dirty="0"/>
          </a:p>
        </p:txBody>
      </p:sp>
      <p:sp>
        <p:nvSpPr>
          <p:cNvPr id="11" name="Pladsholder til sidefod 10"/>
          <p:cNvSpPr>
            <a:spLocks noGrp="1"/>
          </p:cNvSpPr>
          <p:nvPr>
            <p:ph type="ftr" sz="quarter" idx="11"/>
          </p:nvPr>
        </p:nvSpPr>
        <p:spPr/>
        <p:txBody>
          <a:bodyPr/>
          <a:lstStyle/>
          <a:p>
            <a:r>
              <a:rPr lang="da-DK" smtClean="0"/>
              <a:t>Brug af ikkefastansatte medarbejdere – ændringer i kvalitetsmodellen</a:t>
            </a:r>
            <a:endParaRPr lang="en-GB" dirty="0"/>
          </a:p>
        </p:txBody>
      </p:sp>
      <p:sp>
        <p:nvSpPr>
          <p:cNvPr id="12" name="Pladsholder til slidenummer 11"/>
          <p:cNvSpPr>
            <a:spLocks noGrp="1"/>
          </p:cNvSpPr>
          <p:nvPr>
            <p:ph type="sldNum" sz="quarter" idx="12"/>
          </p:nvPr>
        </p:nvSpPr>
        <p:spPr/>
        <p:txBody>
          <a:bodyPr/>
          <a:lstStyle/>
          <a:p>
            <a:fld id="{1C4DB2EE-0873-4EBD-BD17-6A767A2B9A33}" type="slidenum">
              <a:rPr lang="en-GB" smtClean="0"/>
              <a:pPr/>
              <a:t>‹nr.›</a:t>
            </a:fld>
            <a:endParaRPr lang="en-GB" dirty="0"/>
          </a:p>
        </p:txBody>
      </p:sp>
      <p:sp>
        <p:nvSpPr>
          <p:cNvPr id="8" name="Tekstfelt 7"/>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456676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1" name="Pladsholder til dato 10"/>
          <p:cNvSpPr>
            <a:spLocks noGrp="1"/>
          </p:cNvSpPr>
          <p:nvPr>
            <p:ph type="dt" sz="half" idx="10"/>
          </p:nvPr>
        </p:nvSpPr>
        <p:spPr/>
        <p:txBody>
          <a:bodyPr/>
          <a:lstStyle/>
          <a:p>
            <a:r>
              <a:rPr lang="da-DK" smtClean="0"/>
              <a:t>Januar 2022</a:t>
            </a:r>
            <a:endParaRPr lang="en-GB" dirty="0"/>
          </a:p>
        </p:txBody>
      </p:sp>
      <p:sp>
        <p:nvSpPr>
          <p:cNvPr id="12" name="Pladsholder til sidefod 11"/>
          <p:cNvSpPr>
            <a:spLocks noGrp="1"/>
          </p:cNvSpPr>
          <p:nvPr>
            <p:ph type="ftr" sz="quarter" idx="11"/>
          </p:nvPr>
        </p:nvSpPr>
        <p:spPr/>
        <p:txBody>
          <a:bodyPr/>
          <a:lstStyle/>
          <a:p>
            <a:r>
              <a:rPr lang="da-DK" smtClean="0"/>
              <a:t>Brug af ikkefastansatte medarbejdere – ændringer i kvalitetsmodellen</a:t>
            </a:r>
            <a:endParaRPr lang="en-GB" dirty="0"/>
          </a:p>
        </p:txBody>
      </p:sp>
      <p:sp>
        <p:nvSpPr>
          <p:cNvPr id="13" name="Pladsholder til slidenummer 12"/>
          <p:cNvSpPr>
            <a:spLocks noGrp="1"/>
          </p:cNvSpPr>
          <p:nvPr>
            <p:ph type="sldNum" sz="quarter" idx="12"/>
          </p:nvPr>
        </p:nvSpPr>
        <p:spPr/>
        <p:txBody>
          <a:bodyPr/>
          <a:lstStyle/>
          <a:p>
            <a:fld id="{1C4DB2EE-0873-4EBD-BD17-6A767A2B9A33}" type="slidenum">
              <a:rPr lang="en-GB" smtClean="0"/>
              <a:pPr/>
              <a:t>‹nr.›</a:t>
            </a:fld>
            <a:endParaRPr lang="en-GB" dirty="0"/>
          </a:p>
        </p:txBody>
      </p:sp>
      <p:sp>
        <p:nvSpPr>
          <p:cNvPr id="7" name="Tekstfelt 6"/>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749417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lede 1">
    <p:spTree>
      <p:nvGrpSpPr>
        <p:cNvPr id="1" name=""/>
        <p:cNvGrpSpPr/>
        <p:nvPr/>
      </p:nvGrpSpPr>
      <p:grpSpPr>
        <a:xfrm>
          <a:off x="0" y="0"/>
          <a:ext cx="0" cy="0"/>
          <a:chOff x="0" y="0"/>
          <a:chExt cx="0" cy="0"/>
        </a:xfrm>
      </p:grpSpPr>
      <p:pic>
        <p:nvPicPr>
          <p:cNvPr id="13" name="Billede 12"/>
          <p:cNvPicPr>
            <a:picLocks noChangeAspect="1"/>
          </p:cNvPicPr>
          <p:nvPr userDrawn="1"/>
        </p:nvPicPr>
        <p:blipFill>
          <a:blip r:embed="rId2"/>
          <a:stretch>
            <a:fillRect/>
          </a:stretch>
        </p:blipFill>
        <p:spPr>
          <a:xfrm>
            <a:off x="0" y="0"/>
            <a:ext cx="9144000" cy="6858000"/>
          </a:xfrm>
          <a:prstGeom prst="rect">
            <a:avLst/>
          </a:prstGeom>
        </p:spPr>
      </p:pic>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85951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lede 6">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214433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grøn">
    <p:bg>
      <p:bgPr>
        <a:solidFill>
          <a:srgbClr val="BAD9C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smtClean="0"/>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276035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useslide grøn">
    <p:bg>
      <p:bgPr>
        <a:solidFill>
          <a:srgbClr val="BAD9C1"/>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smtClean="0"/>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Tree>
    <p:extLst>
      <p:ext uri="{BB962C8B-B14F-4D97-AF65-F5344CB8AC3E}">
        <p14:creationId xmlns:p14="http://schemas.microsoft.com/office/powerpoint/2010/main" val="38313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lede 3">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81999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 4">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16624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10">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smtClean="0"/>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smtClean="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smtClean="0"/>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smtClean="0"/>
              <a:t>Rediger typografien i masterens</a:t>
            </a:r>
          </a:p>
        </p:txBody>
      </p:sp>
    </p:spTree>
    <p:extLst>
      <p:ext uri="{BB962C8B-B14F-4D97-AF65-F5344CB8AC3E}">
        <p14:creationId xmlns:p14="http://schemas.microsoft.com/office/powerpoint/2010/main" val="362926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8649" y="764704"/>
            <a:ext cx="7904163" cy="756084"/>
          </a:xfrm>
          <a:prstGeom prst="rect">
            <a:avLst/>
          </a:prstGeom>
        </p:spPr>
        <p:txBody>
          <a:bodyPr vert="horz" lIns="0" tIns="0" rIns="0" bIns="0" rtlCol="0" anchor="ctr">
            <a:noAutofit/>
          </a:bodyPr>
          <a:lstStyle/>
          <a:p>
            <a:endParaRPr lang="da-DK" dirty="0"/>
          </a:p>
        </p:txBody>
      </p:sp>
      <p:sp>
        <p:nvSpPr>
          <p:cNvPr id="4" name="Pladsholder til dato 3"/>
          <p:cNvSpPr>
            <a:spLocks noGrp="1"/>
          </p:cNvSpPr>
          <p:nvPr>
            <p:ph type="dt" sz="half" idx="2"/>
          </p:nvPr>
        </p:nvSpPr>
        <p:spPr>
          <a:xfrm>
            <a:off x="6457950" y="6052207"/>
            <a:ext cx="2057400" cy="365125"/>
          </a:xfrm>
          <a:prstGeom prst="rect">
            <a:avLst/>
          </a:prstGeom>
        </p:spPr>
        <p:txBody>
          <a:bodyPr vert="horz" lIns="0" tIns="0" rIns="0" bIns="0" rtlCol="0" anchor="ctr">
            <a:noAutofit/>
          </a:bodyPr>
          <a:lstStyle>
            <a:lvl1pPr algn="r">
              <a:defRPr sz="900" b="1">
                <a:solidFill>
                  <a:schemeClr val="tx2"/>
                </a:solidFill>
              </a:defRPr>
            </a:lvl1pPr>
          </a:lstStyle>
          <a:p>
            <a:r>
              <a:rPr lang="da-DK" smtClean="0"/>
              <a:t>Januar 2022</a:t>
            </a:r>
            <a:endParaRPr lang="da-DK" dirty="0"/>
          </a:p>
        </p:txBody>
      </p:sp>
      <p:sp>
        <p:nvSpPr>
          <p:cNvPr id="5" name="Pladsholder til sidefod 4"/>
          <p:cNvSpPr>
            <a:spLocks noGrp="1"/>
          </p:cNvSpPr>
          <p:nvPr>
            <p:ph type="ftr" sz="quarter" idx="3"/>
          </p:nvPr>
        </p:nvSpPr>
        <p:spPr>
          <a:xfrm>
            <a:off x="628649" y="6273316"/>
            <a:ext cx="4759559" cy="180020"/>
          </a:xfrm>
          <a:prstGeom prst="rect">
            <a:avLst/>
          </a:prstGeom>
        </p:spPr>
        <p:txBody>
          <a:bodyPr vert="horz" lIns="0" tIns="0" rIns="0" bIns="0" rtlCol="0" anchor="b">
            <a:noAutofit/>
          </a:bodyPr>
          <a:lstStyle>
            <a:lvl1pPr algn="l">
              <a:defRPr sz="900" b="0">
                <a:solidFill>
                  <a:schemeClr val="bg2"/>
                </a:solidFill>
              </a:defRPr>
            </a:lvl1pPr>
          </a:lstStyle>
          <a:p>
            <a:r>
              <a:rPr lang="da-DK" smtClean="0"/>
              <a:t>Brug af ikkefastansatte medarbejdere – ændringer i kvalitetsmodellen</a:t>
            </a:r>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0" tIns="0" rIns="0" bIns="0" rtlCol="0" anchor="ctr">
            <a:noAutofit/>
          </a:bodyPr>
          <a:lstStyle>
            <a:lvl1pPr algn="r">
              <a:defRPr sz="900">
                <a:solidFill>
                  <a:schemeClr val="bg1"/>
                </a:solidFill>
              </a:defRPr>
            </a:lvl1pPr>
          </a:lstStyle>
          <a:p>
            <a:fld id="{1C4DB2EE-0873-4EBD-BD17-6A767A2B9A33}" type="slidenum">
              <a:rPr lang="da-DK" smtClean="0"/>
              <a:pPr/>
              <a:t>‹nr.›</a:t>
            </a:fld>
            <a:endParaRPr lang="da-DK" dirty="0"/>
          </a:p>
        </p:txBody>
      </p:sp>
      <p:sp>
        <p:nvSpPr>
          <p:cNvPr id="8" name="Pladsholder til tekst 7"/>
          <p:cNvSpPr>
            <a:spLocks noGrp="1"/>
          </p:cNvSpPr>
          <p:nvPr>
            <p:ph type="body" idx="1"/>
          </p:nvPr>
        </p:nvSpPr>
        <p:spPr>
          <a:xfrm>
            <a:off x="628650" y="1628775"/>
            <a:ext cx="7886700" cy="4248497"/>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Tree>
    <p:extLst>
      <p:ext uri="{BB962C8B-B14F-4D97-AF65-F5344CB8AC3E}">
        <p14:creationId xmlns:p14="http://schemas.microsoft.com/office/powerpoint/2010/main" val="20910055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88" r:id="rId3"/>
    <p:sldLayoutId id="2147483772" r:id="rId4"/>
    <p:sldLayoutId id="2147483761" r:id="rId5"/>
    <p:sldLayoutId id="2147483789" r:id="rId6"/>
    <p:sldLayoutId id="2147483769" r:id="rId7"/>
    <p:sldLayoutId id="2147483770" r:id="rId8"/>
    <p:sldLayoutId id="2147483776" r:id="rId9"/>
    <p:sldLayoutId id="2147483779" r:id="rId10"/>
    <p:sldLayoutId id="2147483765" r:id="rId11"/>
    <p:sldLayoutId id="2147483793" r:id="rId12"/>
    <p:sldLayoutId id="2147483773" r:id="rId13"/>
    <p:sldLayoutId id="2147483778" r:id="rId14"/>
    <p:sldLayoutId id="2147483763" r:id="rId15"/>
    <p:sldLayoutId id="2147483791" r:id="rId16"/>
    <p:sldLayoutId id="2147483768" r:id="rId17"/>
    <p:sldLayoutId id="2147483780" r:id="rId18"/>
    <p:sldLayoutId id="2147483764" r:id="rId19"/>
    <p:sldLayoutId id="2147483792" r:id="rId20"/>
    <p:sldLayoutId id="2147483771" r:id="rId21"/>
    <p:sldLayoutId id="2147483775" r:id="rId22"/>
    <p:sldLayoutId id="2147483777" r:id="rId23"/>
    <p:sldLayoutId id="2147483762" r:id="rId24"/>
    <p:sldLayoutId id="2147483790" r:id="rId25"/>
    <p:sldLayoutId id="2147483774" r:id="rId26"/>
    <p:sldLayoutId id="2147483766" r:id="rId27"/>
    <p:sldLayoutId id="2147483781" r:id="rId28"/>
    <p:sldLayoutId id="2147483782" r:id="rId29"/>
    <p:sldLayoutId id="2147483783" r:id="rId30"/>
    <p:sldLayoutId id="2147483784" r:id="rId31"/>
    <p:sldLayoutId id="2147483785" r:id="rId32"/>
    <p:sldLayoutId id="2147483786" r:id="rId33"/>
    <p:sldLayoutId id="2147483787" r:id="rId34"/>
    <p:sldLayoutId id="2147483794" r:id="rId35"/>
    <p:sldLayoutId id="2147483795" r:id="rId36"/>
    <p:sldLayoutId id="2147483796" r:id="rId37"/>
    <p:sldLayoutId id="2147483767" r:id="rId38"/>
  </p:sldLayoutIdLst>
  <p:hf hdr="0"/>
  <p:txStyles>
    <p:titleStyle>
      <a:lvl1pPr algn="l" defTabSz="685800" rtl="0" eaLnBrk="1" latinLnBrk="0" hangingPunct="1">
        <a:lnSpc>
          <a:spcPct val="90000"/>
        </a:lnSpc>
        <a:spcBef>
          <a:spcPct val="0"/>
        </a:spcBef>
        <a:buNone/>
        <a:defRPr sz="3000" b="1" kern="1200"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75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2pPr>
      <a:lvl3pPr marL="54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3pPr>
      <a:lvl4pPr marL="72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4pPr>
      <a:lvl5pPr marL="90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2" orient="horz" pos="1026" userDrawn="1">
          <p15:clr>
            <a:srgbClr val="F26B43"/>
          </p15:clr>
        </p15:guide>
        <p15:guide id="13" pos="385" userDrawn="1">
          <p15:clr>
            <a:srgbClr val="F26B43"/>
          </p15:clr>
        </p15:guide>
        <p15:guide id="14" pos="5375" userDrawn="1">
          <p15:clr>
            <a:srgbClr val="F26B43"/>
          </p15:clr>
        </p15:guide>
        <p15:guide id="15"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B</a:t>
            </a:r>
            <a:r>
              <a:rPr lang="da-DK" dirty="0" smtClean="0"/>
              <a:t>rug </a:t>
            </a:r>
            <a:r>
              <a:rPr lang="da-DK" smtClean="0"/>
              <a:t>af ikke-fastansatte </a:t>
            </a:r>
            <a:r>
              <a:rPr lang="da-DK" dirty="0" smtClean="0"/>
              <a:t>medarbejdere i sociale tilbud</a:t>
            </a:r>
            <a:br>
              <a:rPr lang="da-DK" dirty="0" smtClean="0"/>
            </a:br>
            <a:r>
              <a:rPr lang="da-DK" sz="1400" dirty="0" smtClean="0"/>
              <a:t>Til socialtilsynene – om ændringerne i kvalitetsmodellen, baggrund og centrale begreber. Januar 2022</a:t>
            </a:r>
            <a:endParaRPr lang="da-DK" sz="1400" dirty="0"/>
          </a:p>
        </p:txBody>
      </p:sp>
      <p:sp>
        <p:nvSpPr>
          <p:cNvPr id="3" name="Pladsholder til tekst 2"/>
          <p:cNvSpPr>
            <a:spLocks noGrp="1"/>
          </p:cNvSpPr>
          <p:nvPr>
            <p:ph type="body" sz="quarter" idx="14"/>
          </p:nvPr>
        </p:nvSpPr>
        <p:spPr/>
        <p:txBody>
          <a:bodyPr>
            <a:normAutofit fontScale="25000" lnSpcReduction="20000"/>
          </a:bodyPr>
          <a:lstStyle/>
          <a:p>
            <a:endParaRPr lang="da-DK"/>
          </a:p>
        </p:txBody>
      </p:sp>
      <p:sp>
        <p:nvSpPr>
          <p:cNvPr id="4" name="Pladsholder til tekst 3"/>
          <p:cNvSpPr>
            <a:spLocks noGrp="1"/>
          </p:cNvSpPr>
          <p:nvPr>
            <p:ph type="body" sz="quarter" idx="13"/>
          </p:nvPr>
        </p:nvSpPr>
        <p:spPr/>
        <p:txBody>
          <a:bodyPr>
            <a:normAutofit fontScale="25000" lnSpcReduction="20000"/>
          </a:bodyPr>
          <a:lstStyle/>
          <a:p>
            <a:endParaRPr lang="da-DK"/>
          </a:p>
        </p:txBody>
      </p:sp>
      <p:sp>
        <p:nvSpPr>
          <p:cNvPr id="5" name="Pladsholder til tekst 4"/>
          <p:cNvSpPr>
            <a:spLocks noGrp="1"/>
          </p:cNvSpPr>
          <p:nvPr>
            <p:ph type="body" sz="quarter" idx="11"/>
          </p:nvPr>
        </p:nvSpPr>
        <p:spPr/>
        <p:txBody>
          <a:bodyPr/>
          <a:lstStyle/>
          <a:p>
            <a:endParaRPr lang="da-DK"/>
          </a:p>
        </p:txBody>
      </p:sp>
      <p:sp>
        <p:nvSpPr>
          <p:cNvPr id="6" name="Pladsholder til tekst 5"/>
          <p:cNvSpPr>
            <a:spLocks noGrp="1"/>
          </p:cNvSpPr>
          <p:nvPr>
            <p:ph type="body" sz="quarter" idx="16"/>
          </p:nvPr>
        </p:nvSpPr>
        <p:spPr/>
        <p:txBody>
          <a:bodyPr>
            <a:normAutofit fontScale="25000" lnSpcReduction="20000"/>
          </a:bodyPr>
          <a:lstStyle/>
          <a:p>
            <a:endParaRPr lang="da-DK"/>
          </a:p>
        </p:txBody>
      </p:sp>
    </p:spTree>
    <p:extLst>
      <p:ext uri="{BB962C8B-B14F-4D97-AF65-F5344CB8AC3E}">
        <p14:creationId xmlns:p14="http://schemas.microsoft.com/office/powerpoint/2010/main" val="259655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Tema </a:t>
            </a:r>
            <a:r>
              <a:rPr lang="da-DK" dirty="0"/>
              <a:t>K</a:t>
            </a:r>
            <a:r>
              <a:rPr lang="da-DK" dirty="0" smtClean="0"/>
              <a:t>ompetencer </a:t>
            </a:r>
            <a:r>
              <a:rPr lang="da-DK" dirty="0"/>
              <a:t>– </a:t>
            </a:r>
            <a:r>
              <a:rPr lang="da-DK" dirty="0" smtClean="0"/>
              <a:t>ændringer </a:t>
            </a:r>
            <a:r>
              <a:rPr lang="da-DK" dirty="0"/>
              <a:t>i </a:t>
            </a:r>
            <a:r>
              <a:rPr lang="da-DK" dirty="0" smtClean="0"/>
              <a:t>temateksten</a:t>
            </a:r>
            <a:endParaRPr lang="da-DK" dirty="0"/>
          </a:p>
        </p:txBody>
      </p:sp>
      <p:sp>
        <p:nvSpPr>
          <p:cNvPr id="3" name="Pladsholder til indhold 2"/>
          <p:cNvSpPr>
            <a:spLocks noGrp="1"/>
          </p:cNvSpPr>
          <p:nvPr>
            <p:ph idx="1"/>
          </p:nvPr>
        </p:nvSpPr>
        <p:spPr/>
        <p:txBody>
          <a:bodyPr>
            <a:normAutofit/>
          </a:bodyPr>
          <a:lstStyle/>
          <a:p>
            <a:pPr marL="0" indent="0">
              <a:buNone/>
            </a:pPr>
            <a:r>
              <a:rPr lang="da-DK" dirty="0"/>
              <a:t>Det er afgørende for kvaliteten i tilbuddet, at tilbuddets medarbejdere, </a:t>
            </a:r>
            <a:r>
              <a:rPr lang="da-DK" dirty="0">
                <a:solidFill>
                  <a:srgbClr val="FF0000"/>
                </a:solidFill>
              </a:rPr>
              <a:t>herunder </a:t>
            </a:r>
            <a:r>
              <a:rPr lang="da-DK" dirty="0" smtClean="0">
                <a:solidFill>
                  <a:srgbClr val="FF0000"/>
                </a:solidFill>
              </a:rPr>
              <a:t>ikkefastansatte medarbejdere</a:t>
            </a:r>
            <a:r>
              <a:rPr lang="da-DK" dirty="0" smtClean="0"/>
              <a:t>, </a:t>
            </a:r>
            <a:r>
              <a:rPr lang="da-DK" dirty="0"/>
              <a:t>har de faglige, relationelle og personlige kompetencer, der er nødvendige i forhold til tilbuddets målsætninger og målgruppe, de metoder tilbuddet anvender, samt borgernes aktuelle behov. Herunder skal børn og unge sikres en tryg hverdag og opvækst med nære og stabile relationer. </a:t>
            </a:r>
          </a:p>
          <a:p>
            <a:pPr marL="0" indent="0">
              <a:buNone/>
            </a:pPr>
            <a:r>
              <a:rPr lang="da-DK" dirty="0" smtClean="0"/>
              <a:t>Udover </a:t>
            </a:r>
            <a:r>
              <a:rPr lang="da-DK" dirty="0"/>
              <a:t>tilbuddets aktuelle kompetenceniveau er det vigtigt, at tilbuddet har strategisk fokus på, hvordan de nødvendige kompetencer sikres på såvel kort som langt sigt, samt hvordan eventuelle specialistkompetencer kan tilvejebringes. </a:t>
            </a:r>
          </a:p>
          <a:p>
            <a:pPr marL="0" indent="0">
              <a:buNone/>
            </a:pPr>
            <a:r>
              <a:rPr lang="da-DK" dirty="0" smtClean="0"/>
              <a:t>Det </a:t>
            </a:r>
            <a:r>
              <a:rPr lang="da-DK" dirty="0"/>
              <a:t>er et vigtigt aspekt af kvaliteten af et tilbud, at </a:t>
            </a:r>
            <a:r>
              <a:rPr lang="da-DK" dirty="0" smtClean="0"/>
              <a:t>medarbejderne, </a:t>
            </a:r>
            <a:r>
              <a:rPr lang="da-DK" dirty="0" smtClean="0">
                <a:solidFill>
                  <a:srgbClr val="FF0000"/>
                </a:solidFill>
              </a:rPr>
              <a:t>herunder</a:t>
            </a:r>
            <a:r>
              <a:rPr lang="da-DK" dirty="0" smtClean="0"/>
              <a:t> </a:t>
            </a:r>
            <a:r>
              <a:rPr lang="da-DK" dirty="0" smtClean="0">
                <a:solidFill>
                  <a:srgbClr val="FF0000"/>
                </a:solidFill>
              </a:rPr>
              <a:t>ikkefastansatte medarbejdere,</a:t>
            </a:r>
            <a:r>
              <a:rPr lang="da-DK" dirty="0" smtClean="0"/>
              <a:t> </a:t>
            </a:r>
            <a:r>
              <a:rPr lang="da-DK" dirty="0"/>
              <a:t>møder borgerne med respekt for den enkeltes behov og forudsætninger samt har fokus på borgernes retssikkerhed.</a:t>
            </a:r>
          </a:p>
          <a:p>
            <a:pPr marL="0" indent="0">
              <a:buNone/>
            </a:pPr>
            <a:endParaRPr lang="da-DK" dirty="0"/>
          </a:p>
        </p:txBody>
      </p:sp>
      <p:sp>
        <p:nvSpPr>
          <p:cNvPr id="5" name="Pladsholder til sidefod 4"/>
          <p:cNvSpPr>
            <a:spLocks noGrp="1"/>
          </p:cNvSpPr>
          <p:nvPr>
            <p:ph type="ftr" sz="quarter" idx="11"/>
          </p:nvPr>
        </p:nvSpPr>
        <p:spPr/>
        <p:txBody>
          <a:bodyPr/>
          <a:lstStyle/>
          <a:p>
            <a:r>
              <a:rPr lang="da-DK" dirty="0"/>
              <a:t>Brug af ikkefastansatte medarbejdere – ændringer i kvalitetsmodellen</a:t>
            </a:r>
          </a:p>
        </p:txBody>
      </p:sp>
      <p:sp>
        <p:nvSpPr>
          <p:cNvPr id="6" name="Pladsholder til slidenummer 5"/>
          <p:cNvSpPr>
            <a:spLocks noGrp="1"/>
          </p:cNvSpPr>
          <p:nvPr>
            <p:ph type="sldNum" sz="quarter" idx="12"/>
          </p:nvPr>
        </p:nvSpPr>
        <p:spPr/>
        <p:txBody>
          <a:bodyPr/>
          <a:lstStyle/>
          <a:p>
            <a:fld id="{1C4DB2EE-0873-4EBD-BD17-6A767A2B9A33}" type="slidenum">
              <a:rPr lang="da-DK" smtClean="0"/>
              <a:pPr/>
              <a:t>10</a:t>
            </a:fld>
            <a:endParaRPr lang="da-DK" dirty="0"/>
          </a:p>
        </p:txBody>
      </p:sp>
      <p:sp>
        <p:nvSpPr>
          <p:cNvPr id="7" name="Pladsholder til dato 6"/>
          <p:cNvSpPr>
            <a:spLocks noGrp="1"/>
          </p:cNvSpPr>
          <p:nvPr>
            <p:ph type="dt" sz="half" idx="10"/>
          </p:nvPr>
        </p:nvSpPr>
        <p:spPr/>
        <p:txBody>
          <a:bodyPr/>
          <a:lstStyle/>
          <a:p>
            <a:r>
              <a:rPr lang="da-DK" smtClean="0"/>
              <a:t>Januar 2022</a:t>
            </a:r>
            <a:endParaRPr lang="da-DK" dirty="0"/>
          </a:p>
        </p:txBody>
      </p:sp>
    </p:spTree>
    <p:extLst>
      <p:ext uri="{BB962C8B-B14F-4D97-AF65-F5344CB8AC3E}">
        <p14:creationId xmlns:p14="http://schemas.microsoft.com/office/powerpoint/2010/main" val="3383290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Tema </a:t>
            </a:r>
            <a:r>
              <a:rPr lang="da-DK" dirty="0"/>
              <a:t>K</a:t>
            </a:r>
            <a:r>
              <a:rPr lang="da-DK" dirty="0" smtClean="0"/>
              <a:t>ompetencer </a:t>
            </a:r>
            <a:r>
              <a:rPr lang="da-DK" dirty="0"/>
              <a:t>– </a:t>
            </a:r>
            <a:r>
              <a:rPr lang="da-DK" dirty="0" smtClean="0"/>
              <a:t>ændringer </a:t>
            </a:r>
            <a:r>
              <a:rPr lang="da-DK" dirty="0"/>
              <a:t>i </a:t>
            </a:r>
            <a:r>
              <a:rPr lang="da-DK" dirty="0" smtClean="0"/>
              <a:t>indikatorerne</a:t>
            </a:r>
            <a:endParaRPr lang="da-DK" dirty="0"/>
          </a:p>
        </p:txBody>
      </p:sp>
      <p:sp>
        <p:nvSpPr>
          <p:cNvPr id="3" name="Pladsholder til indhold 2"/>
          <p:cNvSpPr>
            <a:spLocks noGrp="1"/>
          </p:cNvSpPr>
          <p:nvPr>
            <p:ph idx="1"/>
          </p:nvPr>
        </p:nvSpPr>
        <p:spPr/>
        <p:txBody>
          <a:bodyPr/>
          <a:lstStyle/>
          <a:p>
            <a:pPr marL="0" indent="0">
              <a:buNone/>
            </a:pPr>
            <a:r>
              <a:rPr lang="da-DK" b="1" dirty="0" smtClean="0"/>
              <a:t>Kriterium </a:t>
            </a:r>
            <a:r>
              <a:rPr lang="da-DK" b="1" dirty="0"/>
              <a:t>10: Tilbuddets </a:t>
            </a:r>
            <a:r>
              <a:rPr lang="da-DK" b="1" dirty="0" smtClean="0"/>
              <a:t>medarbejdere </a:t>
            </a:r>
            <a:r>
              <a:rPr lang="da-DK" b="1" dirty="0"/>
              <a:t>besidder relevante kompetencer i forhold til målgruppens behov og tilbuddets metoder</a:t>
            </a:r>
            <a:endParaRPr lang="da-DK" dirty="0"/>
          </a:p>
          <a:p>
            <a:pPr marL="0" indent="0">
              <a:buNone/>
            </a:pPr>
            <a:r>
              <a:rPr lang="da-DK" dirty="0" smtClean="0"/>
              <a:t>Indikator </a:t>
            </a:r>
            <a:r>
              <a:rPr lang="da-DK" dirty="0"/>
              <a:t>10. a: </a:t>
            </a:r>
            <a:r>
              <a:rPr lang="da-DK" dirty="0" smtClean="0"/>
              <a:t>Medarbejdergruppen, </a:t>
            </a:r>
            <a:r>
              <a:rPr lang="da-DK" dirty="0" smtClean="0">
                <a:solidFill>
                  <a:srgbClr val="FF0000"/>
                </a:solidFill>
              </a:rPr>
              <a:t>herunder ikkefastansatte medarbejdere,</a:t>
            </a:r>
            <a:r>
              <a:rPr lang="da-DK" dirty="0" smtClean="0"/>
              <a:t> </a:t>
            </a:r>
            <a:r>
              <a:rPr lang="da-DK" dirty="0"/>
              <a:t>har samlet set relevant uddannelse, opdateret viden og erfaring med målgruppen og tilbuddets metoder.</a:t>
            </a:r>
          </a:p>
          <a:p>
            <a:pPr marL="0" indent="0">
              <a:buNone/>
            </a:pPr>
            <a:r>
              <a:rPr lang="da-DK" dirty="0" smtClean="0"/>
              <a:t>Indikator </a:t>
            </a:r>
            <a:r>
              <a:rPr lang="da-DK" dirty="0"/>
              <a:t>10.b.: Det er afspejlet i medarbejdernes samspil med borgerne, at medarbejderne, </a:t>
            </a:r>
            <a:r>
              <a:rPr lang="da-DK" dirty="0" smtClean="0">
                <a:solidFill>
                  <a:srgbClr val="FF0000"/>
                </a:solidFill>
              </a:rPr>
              <a:t>herunder ikkefastansatte </a:t>
            </a:r>
            <a:r>
              <a:rPr lang="da-DK" dirty="0">
                <a:solidFill>
                  <a:srgbClr val="FF0000"/>
                </a:solidFill>
              </a:rPr>
              <a:t>medarbejdere</a:t>
            </a:r>
            <a:r>
              <a:rPr lang="da-DK" dirty="0" smtClean="0"/>
              <a:t>, </a:t>
            </a:r>
            <a:r>
              <a:rPr lang="da-DK" dirty="0"/>
              <a:t>har relevante kompetencer</a:t>
            </a:r>
            <a:r>
              <a:rPr lang="da-DK" dirty="0" smtClean="0"/>
              <a:t>.</a:t>
            </a:r>
          </a:p>
          <a:p>
            <a:pPr marL="0" indent="0">
              <a:buNone/>
            </a:pPr>
            <a:endParaRPr lang="da-DK" dirty="0"/>
          </a:p>
          <a:p>
            <a:pPr marL="0" indent="0">
              <a:buNone/>
            </a:pPr>
            <a:r>
              <a:rPr lang="da-DK" i="1" dirty="0" smtClean="0"/>
              <a:t>Bemærk - En </a:t>
            </a:r>
            <a:r>
              <a:rPr lang="da-DK" i="1" dirty="0"/>
              <a:t>vigtig pointe er, at socialtilsynet i indikator 10.a. vurderer, om ”medarbejdergruppen samlet set” har relevante kompetencer. </a:t>
            </a:r>
          </a:p>
          <a:p>
            <a:pPr marL="0" indent="0">
              <a:buNone/>
            </a:pPr>
            <a:endParaRPr lang="da-DK" dirty="0"/>
          </a:p>
          <a:p>
            <a:endParaRPr lang="da-DK" dirty="0"/>
          </a:p>
        </p:txBody>
      </p:sp>
      <p:sp>
        <p:nvSpPr>
          <p:cNvPr id="5" name="Pladsholder til sidefod 4"/>
          <p:cNvSpPr>
            <a:spLocks noGrp="1"/>
          </p:cNvSpPr>
          <p:nvPr>
            <p:ph type="ftr" sz="quarter" idx="11"/>
          </p:nvPr>
        </p:nvSpPr>
        <p:spPr/>
        <p:txBody>
          <a:bodyPr/>
          <a:lstStyle/>
          <a:p>
            <a:r>
              <a:rPr lang="da-DK" dirty="0"/>
              <a:t>Brug af ikkefastansatte medarbejdere – ændringer i kvalitetsmodellen</a:t>
            </a:r>
          </a:p>
        </p:txBody>
      </p:sp>
      <p:sp>
        <p:nvSpPr>
          <p:cNvPr id="6" name="Pladsholder til slidenummer 5"/>
          <p:cNvSpPr>
            <a:spLocks noGrp="1"/>
          </p:cNvSpPr>
          <p:nvPr>
            <p:ph type="sldNum" sz="quarter" idx="12"/>
          </p:nvPr>
        </p:nvSpPr>
        <p:spPr/>
        <p:txBody>
          <a:bodyPr/>
          <a:lstStyle/>
          <a:p>
            <a:fld id="{1C4DB2EE-0873-4EBD-BD17-6A767A2B9A33}" type="slidenum">
              <a:rPr lang="da-DK" smtClean="0"/>
              <a:pPr/>
              <a:t>11</a:t>
            </a:fld>
            <a:endParaRPr lang="da-DK" dirty="0"/>
          </a:p>
        </p:txBody>
      </p:sp>
      <p:sp>
        <p:nvSpPr>
          <p:cNvPr id="7" name="Pladsholder til dato 6"/>
          <p:cNvSpPr>
            <a:spLocks noGrp="1"/>
          </p:cNvSpPr>
          <p:nvPr>
            <p:ph type="dt" sz="half" idx="10"/>
          </p:nvPr>
        </p:nvSpPr>
        <p:spPr/>
        <p:txBody>
          <a:bodyPr/>
          <a:lstStyle/>
          <a:p>
            <a:r>
              <a:rPr lang="da-DK" smtClean="0"/>
              <a:t>Januar 2022</a:t>
            </a:r>
            <a:endParaRPr lang="da-DK" dirty="0"/>
          </a:p>
        </p:txBody>
      </p:sp>
    </p:spTree>
    <p:extLst>
      <p:ext uri="{BB962C8B-B14F-4D97-AF65-F5344CB8AC3E}">
        <p14:creationId xmlns:p14="http://schemas.microsoft.com/office/powerpoint/2010/main" val="1607750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3. Begrebsafgrænsning</a:t>
            </a:r>
            <a:r>
              <a:rPr lang="da-DK" dirty="0"/>
              <a:t/>
            </a:r>
            <a:br>
              <a:rPr lang="da-DK" dirty="0"/>
            </a:br>
            <a:endParaRPr lang="da-DK" dirty="0"/>
          </a:p>
        </p:txBody>
      </p:sp>
      <p:sp>
        <p:nvSpPr>
          <p:cNvPr id="3" name="Pladsholder til tekst 2"/>
          <p:cNvSpPr>
            <a:spLocks noGrp="1"/>
          </p:cNvSpPr>
          <p:nvPr>
            <p:ph type="body" sz="quarter" idx="14"/>
          </p:nvPr>
        </p:nvSpPr>
        <p:spPr/>
        <p:txBody>
          <a:bodyPr>
            <a:normAutofit fontScale="25000" lnSpcReduction="20000"/>
          </a:bodyPr>
          <a:lstStyle/>
          <a:p>
            <a:endParaRPr lang="da-DK"/>
          </a:p>
        </p:txBody>
      </p:sp>
      <p:sp>
        <p:nvSpPr>
          <p:cNvPr id="4" name="Pladsholder til tekst 3"/>
          <p:cNvSpPr>
            <a:spLocks noGrp="1"/>
          </p:cNvSpPr>
          <p:nvPr>
            <p:ph type="body" sz="quarter" idx="13"/>
          </p:nvPr>
        </p:nvSpPr>
        <p:spPr/>
        <p:txBody>
          <a:bodyPr>
            <a:normAutofit fontScale="25000" lnSpcReduction="20000"/>
          </a:bodyPr>
          <a:lstStyle/>
          <a:p>
            <a:endParaRPr lang="da-DK"/>
          </a:p>
        </p:txBody>
      </p:sp>
      <p:sp>
        <p:nvSpPr>
          <p:cNvPr id="5" name="Pladsholder til tekst 4"/>
          <p:cNvSpPr>
            <a:spLocks noGrp="1"/>
          </p:cNvSpPr>
          <p:nvPr>
            <p:ph type="body" sz="quarter" idx="11"/>
          </p:nvPr>
        </p:nvSpPr>
        <p:spPr/>
        <p:txBody>
          <a:bodyPr/>
          <a:lstStyle/>
          <a:p>
            <a:endParaRPr lang="da-DK"/>
          </a:p>
        </p:txBody>
      </p:sp>
      <p:sp>
        <p:nvSpPr>
          <p:cNvPr id="6" name="Pladsholder til tekst 5"/>
          <p:cNvSpPr>
            <a:spLocks noGrp="1"/>
          </p:cNvSpPr>
          <p:nvPr>
            <p:ph type="body" sz="quarter" idx="16"/>
          </p:nvPr>
        </p:nvSpPr>
        <p:spPr/>
        <p:txBody>
          <a:bodyPr>
            <a:normAutofit fontScale="25000" lnSpcReduction="20000"/>
          </a:bodyPr>
          <a:lstStyle/>
          <a:p>
            <a:endParaRPr lang="da-DK"/>
          </a:p>
        </p:txBody>
      </p:sp>
    </p:spTree>
    <p:extLst>
      <p:ext uri="{BB962C8B-B14F-4D97-AF65-F5344CB8AC3E}">
        <p14:creationId xmlns:p14="http://schemas.microsoft.com/office/powerpoint/2010/main" val="617943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Begrebsafgrænsningen </a:t>
            </a:r>
            <a:r>
              <a:rPr lang="da-DK" dirty="0"/>
              <a:t>jf. Håndbog for socialtilsyn</a:t>
            </a:r>
          </a:p>
        </p:txBody>
      </p:sp>
      <p:sp>
        <p:nvSpPr>
          <p:cNvPr id="3" name="Pladsholder til indhold 2"/>
          <p:cNvSpPr>
            <a:spLocks noGrp="1"/>
          </p:cNvSpPr>
          <p:nvPr>
            <p:ph idx="1"/>
          </p:nvPr>
        </p:nvSpPr>
        <p:spPr/>
        <p:txBody>
          <a:bodyPr>
            <a:normAutofit/>
          </a:bodyPr>
          <a:lstStyle/>
          <a:p>
            <a:pPr marL="0" indent="0">
              <a:buNone/>
            </a:pPr>
            <a:r>
              <a:rPr lang="da-DK" dirty="0"/>
              <a:t>Samlet </a:t>
            </a:r>
            <a:r>
              <a:rPr lang="da-DK" dirty="0" smtClean="0"/>
              <a:t>afgrænsning </a:t>
            </a:r>
            <a:r>
              <a:rPr lang="da-DK" dirty="0"/>
              <a:t>af ”ikkefastansatte medarbejdere med borgerrelaterede opgaver”:</a:t>
            </a:r>
          </a:p>
          <a:p>
            <a:pPr lvl="1"/>
            <a:r>
              <a:rPr lang="da-DK" dirty="0"/>
              <a:t>Er ikke en fast del af den kontinuerlige pædagogiske indsats omkring borgerne.</a:t>
            </a:r>
          </a:p>
          <a:p>
            <a:pPr lvl="1"/>
            <a:r>
              <a:rPr lang="da-DK" dirty="0"/>
              <a:t>Erstatter eller supplerer de fastansatte medarbejdere.</a:t>
            </a:r>
          </a:p>
          <a:p>
            <a:pPr lvl="1"/>
            <a:r>
              <a:rPr lang="da-DK" dirty="0"/>
              <a:t>Er typisk timelønnede.</a:t>
            </a:r>
          </a:p>
          <a:p>
            <a:pPr lvl="1"/>
            <a:r>
              <a:rPr lang="da-DK" dirty="0"/>
              <a:t>Kan være tilknyttet et tilbud i kortere eller længere tid.</a:t>
            </a:r>
          </a:p>
          <a:p>
            <a:pPr lvl="1"/>
            <a:r>
              <a:rPr lang="da-DK" dirty="0"/>
              <a:t>Kan være ansat i tilbuddet, i et vikarkorps (fx et kommunalt korps) eller i et eksternt vikarbureau.</a:t>
            </a:r>
          </a:p>
          <a:p>
            <a:pPr lvl="1"/>
            <a:r>
              <a:rPr lang="da-DK" dirty="0"/>
              <a:t>Omfatter ikke barselsvikarer, orlovsvikarer og vikarer for langtidssygemeldte.</a:t>
            </a:r>
          </a:p>
          <a:p>
            <a:pPr lvl="1"/>
            <a:r>
              <a:rPr lang="da-DK" dirty="0"/>
              <a:t>Omfatter kun medarbejdere med pædagogiske opgaver og ikke fx tekniske eller administrative medarbejdere.</a:t>
            </a:r>
          </a:p>
          <a:p>
            <a:pPr>
              <a:buFontTx/>
              <a:buChar char="-"/>
            </a:pPr>
            <a:endParaRPr lang="da-DK" dirty="0"/>
          </a:p>
          <a:p>
            <a:endParaRPr lang="da-DK" dirty="0"/>
          </a:p>
        </p:txBody>
      </p:sp>
      <p:sp>
        <p:nvSpPr>
          <p:cNvPr id="4" name="Pladsholder til dato 3"/>
          <p:cNvSpPr>
            <a:spLocks noGrp="1"/>
          </p:cNvSpPr>
          <p:nvPr>
            <p:ph type="dt" sz="half" idx="10"/>
          </p:nvPr>
        </p:nvSpPr>
        <p:spPr/>
        <p:txBody>
          <a:bodyPr/>
          <a:lstStyle/>
          <a:p>
            <a:r>
              <a:rPr lang="da-DK" smtClean="0"/>
              <a:t>Januar 2022</a:t>
            </a:r>
            <a:endParaRPr lang="da-DK" dirty="0"/>
          </a:p>
        </p:txBody>
      </p:sp>
      <p:sp>
        <p:nvSpPr>
          <p:cNvPr id="5" name="Pladsholder til sidefod 4"/>
          <p:cNvSpPr>
            <a:spLocks noGrp="1"/>
          </p:cNvSpPr>
          <p:nvPr>
            <p:ph type="ftr" sz="quarter" idx="11"/>
          </p:nvPr>
        </p:nvSpPr>
        <p:spPr/>
        <p:txBody>
          <a:bodyPr/>
          <a:lstStyle/>
          <a:p>
            <a:r>
              <a:rPr lang="da-DK" smtClean="0"/>
              <a:t>Brug af ikkefastansatte medarbejdere – ændringer i kvalitetsmodellen</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13</a:t>
            </a:fld>
            <a:endParaRPr lang="da-DK" dirty="0"/>
          </a:p>
        </p:txBody>
      </p:sp>
    </p:spTree>
    <p:extLst>
      <p:ext uri="{BB962C8B-B14F-4D97-AF65-F5344CB8AC3E}">
        <p14:creationId xmlns:p14="http://schemas.microsoft.com/office/powerpoint/2010/main" val="420821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Uddybende afgrænsning</a:t>
            </a:r>
            <a:endParaRPr lang="da-DK" dirty="0"/>
          </a:p>
        </p:txBody>
      </p:sp>
      <p:sp>
        <p:nvSpPr>
          <p:cNvPr id="3" name="Pladsholder til indhold 2"/>
          <p:cNvSpPr>
            <a:spLocks noGrp="1"/>
          </p:cNvSpPr>
          <p:nvPr>
            <p:ph idx="1"/>
          </p:nvPr>
        </p:nvSpPr>
        <p:spPr/>
        <p:txBody>
          <a:bodyPr>
            <a:normAutofit/>
          </a:bodyPr>
          <a:lstStyle/>
          <a:p>
            <a:pPr marL="0" indent="0">
              <a:buNone/>
            </a:pPr>
            <a:r>
              <a:rPr lang="da-DK" b="1" dirty="0" smtClean="0"/>
              <a:t>Er </a:t>
            </a:r>
            <a:r>
              <a:rPr lang="da-DK" b="1" dirty="0"/>
              <a:t>ikke en fast del af den pædagogiske indsats omkring borgerne</a:t>
            </a:r>
            <a:endParaRPr lang="da-DK" dirty="0"/>
          </a:p>
          <a:p>
            <a:r>
              <a:rPr lang="da-DK" dirty="0"/>
              <a:t>Socialtilsynet skal have fokus på </a:t>
            </a:r>
            <a:r>
              <a:rPr lang="da-DK" dirty="0" smtClean="0"/>
              <a:t>ikke-fastansatte </a:t>
            </a:r>
            <a:r>
              <a:rPr lang="da-DK" dirty="0"/>
              <a:t>medarbejdere, der varetager borgerrelaterede opgaver, men som ikke indgår som en fast del af hele den pædagogiske indsats omkring borgerne. </a:t>
            </a:r>
          </a:p>
          <a:p>
            <a:pPr marL="0" indent="0">
              <a:buNone/>
            </a:pPr>
            <a:r>
              <a:rPr lang="da-DK" b="1" dirty="0" smtClean="0"/>
              <a:t>Erstatter </a:t>
            </a:r>
            <a:r>
              <a:rPr lang="da-DK" b="1" dirty="0"/>
              <a:t>eller supplerer de fastansatte medarbejdere</a:t>
            </a:r>
            <a:endParaRPr lang="da-DK" dirty="0"/>
          </a:p>
          <a:p>
            <a:r>
              <a:rPr lang="da-DK" dirty="0" smtClean="0"/>
              <a:t>Socialtilsynet </a:t>
            </a:r>
            <a:r>
              <a:rPr lang="da-DK" dirty="0"/>
              <a:t>skal </a:t>
            </a:r>
            <a:r>
              <a:rPr lang="da-DK" dirty="0" smtClean="0"/>
              <a:t>ikke alene </a:t>
            </a:r>
            <a:r>
              <a:rPr lang="da-DK" dirty="0"/>
              <a:t>have fokus på vikarer, der træder i stedet for tilbuddets faste medarbejdere, fx ved ferie og sygdom. </a:t>
            </a:r>
            <a:r>
              <a:rPr lang="da-DK" dirty="0" smtClean="0"/>
              <a:t>Der skal også være fokus </a:t>
            </a:r>
            <a:r>
              <a:rPr lang="da-DK" dirty="0"/>
              <a:t>på </a:t>
            </a:r>
            <a:r>
              <a:rPr lang="da-DK" dirty="0" smtClean="0"/>
              <a:t>fx </a:t>
            </a:r>
            <a:r>
              <a:rPr lang="da-DK" dirty="0"/>
              <a:t>timelønnede medarbejdere, som </a:t>
            </a:r>
            <a:r>
              <a:rPr lang="da-DK" dirty="0" smtClean="0"/>
              <a:t>tilbuddene </a:t>
            </a:r>
            <a:r>
              <a:rPr lang="da-DK" dirty="0"/>
              <a:t>bruger løbende, og som supplerer de faste medarbejdere, men som ikke indgår som en fast, kontinuerlig del af hele den pædagogiske indsats omkring borgerne. </a:t>
            </a:r>
          </a:p>
          <a:p>
            <a:endParaRPr lang="da-DK" dirty="0"/>
          </a:p>
        </p:txBody>
      </p:sp>
      <p:sp>
        <p:nvSpPr>
          <p:cNvPr id="5" name="Pladsholder til sidefod 4"/>
          <p:cNvSpPr>
            <a:spLocks noGrp="1"/>
          </p:cNvSpPr>
          <p:nvPr>
            <p:ph type="ftr" sz="quarter" idx="11"/>
          </p:nvPr>
        </p:nvSpPr>
        <p:spPr/>
        <p:txBody>
          <a:bodyPr/>
          <a:lstStyle/>
          <a:p>
            <a:r>
              <a:rPr lang="da-DK" dirty="0"/>
              <a:t>Brug af ikkefastansatte medarbejdere – ændringer i kvalitetsmodellen</a:t>
            </a:r>
          </a:p>
        </p:txBody>
      </p:sp>
      <p:sp>
        <p:nvSpPr>
          <p:cNvPr id="6" name="Pladsholder til slidenummer 5"/>
          <p:cNvSpPr>
            <a:spLocks noGrp="1"/>
          </p:cNvSpPr>
          <p:nvPr>
            <p:ph type="sldNum" sz="quarter" idx="12"/>
          </p:nvPr>
        </p:nvSpPr>
        <p:spPr/>
        <p:txBody>
          <a:bodyPr/>
          <a:lstStyle/>
          <a:p>
            <a:fld id="{1C4DB2EE-0873-4EBD-BD17-6A767A2B9A33}" type="slidenum">
              <a:rPr lang="da-DK" smtClean="0"/>
              <a:pPr/>
              <a:t>14</a:t>
            </a:fld>
            <a:endParaRPr lang="da-DK" dirty="0"/>
          </a:p>
        </p:txBody>
      </p:sp>
      <p:sp>
        <p:nvSpPr>
          <p:cNvPr id="7" name="Pladsholder til dato 6"/>
          <p:cNvSpPr>
            <a:spLocks noGrp="1"/>
          </p:cNvSpPr>
          <p:nvPr>
            <p:ph type="dt" sz="half" idx="10"/>
          </p:nvPr>
        </p:nvSpPr>
        <p:spPr/>
        <p:txBody>
          <a:bodyPr/>
          <a:lstStyle/>
          <a:p>
            <a:r>
              <a:rPr lang="da-DK" smtClean="0"/>
              <a:t>Januar 2022</a:t>
            </a:r>
            <a:endParaRPr lang="da-DK" dirty="0"/>
          </a:p>
        </p:txBody>
      </p:sp>
    </p:spTree>
    <p:extLst>
      <p:ext uri="{BB962C8B-B14F-4D97-AF65-F5344CB8AC3E}">
        <p14:creationId xmlns:p14="http://schemas.microsoft.com/office/powerpoint/2010/main" val="34207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Uddybende afgrænsning, forsat</a:t>
            </a:r>
            <a:endParaRPr lang="da-DK" dirty="0"/>
          </a:p>
        </p:txBody>
      </p:sp>
      <p:sp>
        <p:nvSpPr>
          <p:cNvPr id="3" name="Pladsholder til indhold 2"/>
          <p:cNvSpPr>
            <a:spLocks noGrp="1"/>
          </p:cNvSpPr>
          <p:nvPr>
            <p:ph idx="1"/>
          </p:nvPr>
        </p:nvSpPr>
        <p:spPr/>
        <p:txBody>
          <a:bodyPr>
            <a:normAutofit lnSpcReduction="10000"/>
          </a:bodyPr>
          <a:lstStyle/>
          <a:p>
            <a:pPr marL="0" indent="0">
              <a:buNone/>
            </a:pPr>
            <a:r>
              <a:rPr lang="da-DK" b="1" dirty="0" smtClean="0"/>
              <a:t>Timelønnede </a:t>
            </a:r>
            <a:r>
              <a:rPr lang="da-DK" b="1" dirty="0"/>
              <a:t>eller med fast timeantal</a:t>
            </a:r>
            <a:endParaRPr lang="da-DK" dirty="0"/>
          </a:p>
          <a:p>
            <a:r>
              <a:rPr lang="da-DK" dirty="0" smtClean="0"/>
              <a:t>Ikke-fastansatte </a:t>
            </a:r>
            <a:r>
              <a:rPr lang="da-DK" dirty="0"/>
              <a:t>medarbejdere er typisk timelønnede og arbejder i et varierende antal timer pr. uge eller måned. Der kan dog også være medarbejdere, der kan betragtes som </a:t>
            </a:r>
            <a:r>
              <a:rPr lang="da-DK" dirty="0" smtClean="0"/>
              <a:t>ikke-fastansatte</a:t>
            </a:r>
            <a:r>
              <a:rPr lang="da-DK" dirty="0"/>
              <a:t>, selvom de er tilknyttet et tilbud i et fast antal timer pr. uge eller måned. Det kan fx være </a:t>
            </a:r>
            <a:r>
              <a:rPr lang="da-DK" dirty="0" smtClean="0"/>
              <a:t>såkaldte faste </a:t>
            </a:r>
            <a:r>
              <a:rPr lang="da-DK" dirty="0"/>
              <a:t>tilkaldevikarer, som bruges på forskellige afdelinger alt efter behov.</a:t>
            </a:r>
          </a:p>
          <a:p>
            <a:pPr marL="0" indent="0">
              <a:buNone/>
            </a:pPr>
            <a:r>
              <a:rPr lang="da-DK" b="1" dirty="0" smtClean="0"/>
              <a:t>Ansættelsens varighed</a:t>
            </a:r>
            <a:endParaRPr lang="da-DK" dirty="0"/>
          </a:p>
          <a:p>
            <a:r>
              <a:rPr lang="da-DK" dirty="0" smtClean="0"/>
              <a:t>Ikke-fastansatte </a:t>
            </a:r>
            <a:r>
              <a:rPr lang="da-DK" dirty="0"/>
              <a:t>medarbejdere kan være tilknyttet et tilbud i mange år uden at være fastansat. </a:t>
            </a:r>
            <a:r>
              <a:rPr lang="da-DK" dirty="0" smtClean="0"/>
              <a:t>Ikke-fastansatte </a:t>
            </a:r>
            <a:r>
              <a:rPr lang="da-DK" dirty="0"/>
              <a:t>er dermed ikke alene medarbejdere, som er ansat i kortere perioder. </a:t>
            </a:r>
          </a:p>
          <a:p>
            <a:pPr marL="0" indent="0">
              <a:buNone/>
            </a:pPr>
            <a:r>
              <a:rPr lang="da-DK" b="1" dirty="0" smtClean="0"/>
              <a:t>Arbejdsgiver</a:t>
            </a:r>
            <a:endParaRPr lang="da-DK" dirty="0"/>
          </a:p>
          <a:p>
            <a:r>
              <a:rPr lang="da-DK" dirty="0" smtClean="0"/>
              <a:t>Ikke-fastansatte </a:t>
            </a:r>
            <a:r>
              <a:rPr lang="da-DK" dirty="0"/>
              <a:t>medarbejdere kan være ansat internt i tilbuddet, i et vikarkorps, fx et kommunalt korps eller i et eksternt vikarbureau. </a:t>
            </a:r>
          </a:p>
          <a:p>
            <a:endParaRPr lang="da-DK" dirty="0"/>
          </a:p>
        </p:txBody>
      </p:sp>
      <p:sp>
        <p:nvSpPr>
          <p:cNvPr id="5" name="Pladsholder til sidefod 4"/>
          <p:cNvSpPr>
            <a:spLocks noGrp="1"/>
          </p:cNvSpPr>
          <p:nvPr>
            <p:ph type="ftr" sz="quarter" idx="11"/>
          </p:nvPr>
        </p:nvSpPr>
        <p:spPr/>
        <p:txBody>
          <a:bodyPr/>
          <a:lstStyle/>
          <a:p>
            <a:r>
              <a:rPr lang="da-DK" dirty="0"/>
              <a:t>Brug af ikkefastansatte medarbejdere – ændringer i kvalitetsmodellen</a:t>
            </a:r>
          </a:p>
        </p:txBody>
      </p:sp>
      <p:sp>
        <p:nvSpPr>
          <p:cNvPr id="6" name="Pladsholder til slidenummer 5"/>
          <p:cNvSpPr>
            <a:spLocks noGrp="1"/>
          </p:cNvSpPr>
          <p:nvPr>
            <p:ph type="sldNum" sz="quarter" idx="12"/>
          </p:nvPr>
        </p:nvSpPr>
        <p:spPr/>
        <p:txBody>
          <a:bodyPr/>
          <a:lstStyle/>
          <a:p>
            <a:fld id="{1C4DB2EE-0873-4EBD-BD17-6A767A2B9A33}" type="slidenum">
              <a:rPr lang="da-DK" smtClean="0"/>
              <a:pPr/>
              <a:t>15</a:t>
            </a:fld>
            <a:endParaRPr lang="da-DK" dirty="0"/>
          </a:p>
        </p:txBody>
      </p:sp>
      <p:sp>
        <p:nvSpPr>
          <p:cNvPr id="7" name="Pladsholder til dato 6"/>
          <p:cNvSpPr>
            <a:spLocks noGrp="1"/>
          </p:cNvSpPr>
          <p:nvPr>
            <p:ph type="dt" sz="half" idx="10"/>
          </p:nvPr>
        </p:nvSpPr>
        <p:spPr/>
        <p:txBody>
          <a:bodyPr/>
          <a:lstStyle/>
          <a:p>
            <a:r>
              <a:rPr lang="da-DK" smtClean="0"/>
              <a:t>Januar 2022</a:t>
            </a:r>
            <a:endParaRPr lang="da-DK" dirty="0"/>
          </a:p>
        </p:txBody>
      </p:sp>
    </p:spTree>
    <p:extLst>
      <p:ext uri="{BB962C8B-B14F-4D97-AF65-F5344CB8AC3E}">
        <p14:creationId xmlns:p14="http://schemas.microsoft.com/office/powerpoint/2010/main" val="3557605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Uddybende afgrænsning - barselsvikarer mv.</a:t>
            </a:r>
            <a:endParaRPr lang="da-DK" dirty="0"/>
          </a:p>
        </p:txBody>
      </p:sp>
      <p:sp>
        <p:nvSpPr>
          <p:cNvPr id="3" name="Pladsholder til indhold 2"/>
          <p:cNvSpPr>
            <a:spLocks noGrp="1"/>
          </p:cNvSpPr>
          <p:nvPr>
            <p:ph idx="1"/>
          </p:nvPr>
        </p:nvSpPr>
        <p:spPr/>
        <p:txBody>
          <a:bodyPr>
            <a:normAutofit/>
          </a:bodyPr>
          <a:lstStyle/>
          <a:p>
            <a:pPr marL="0" indent="0">
              <a:buNone/>
            </a:pPr>
            <a:r>
              <a:rPr lang="da-DK" i="1" dirty="0" smtClean="0"/>
              <a:t>Medarbejdere</a:t>
            </a:r>
            <a:r>
              <a:rPr lang="da-DK" i="1" dirty="0"/>
              <a:t>, der er ansat som barselsvikar, vikar for langtidssygemeldt og orlovsvikar </a:t>
            </a:r>
            <a:r>
              <a:rPr lang="da-DK" i="1" dirty="0" smtClean="0"/>
              <a:t>henregnes ikke til </a:t>
            </a:r>
            <a:r>
              <a:rPr lang="da-DK" i="1" dirty="0"/>
              <a:t>kategorien ”</a:t>
            </a:r>
            <a:r>
              <a:rPr lang="da-DK" i="1" dirty="0" smtClean="0"/>
              <a:t>ikkefastansatte </a:t>
            </a:r>
            <a:r>
              <a:rPr lang="da-DK" i="1" dirty="0"/>
              <a:t>medarbejdere</a:t>
            </a:r>
            <a:r>
              <a:rPr lang="da-DK" dirty="0"/>
              <a:t>”.</a:t>
            </a:r>
          </a:p>
          <a:p>
            <a:pPr marL="0" indent="0">
              <a:buNone/>
            </a:pPr>
            <a:r>
              <a:rPr lang="da-DK" dirty="0" smtClean="0"/>
              <a:t>Overvejelser bag afgrænsningen:</a:t>
            </a:r>
          </a:p>
          <a:p>
            <a:r>
              <a:rPr lang="da-DK" dirty="0" smtClean="0"/>
              <a:t>Barsels-, syge- og orlovsvikarer </a:t>
            </a:r>
            <a:r>
              <a:rPr lang="da-DK" dirty="0"/>
              <a:t>er ansat i en længere sammenhængende periode, og er dermed kontinuerligere medarbejdere for borgerne. </a:t>
            </a:r>
            <a:endParaRPr lang="da-DK" dirty="0" smtClean="0"/>
          </a:p>
          <a:p>
            <a:r>
              <a:rPr lang="da-DK" dirty="0" smtClean="0"/>
              <a:t>De er ansat til at erstatte bestemte, faste medarbejdere.</a:t>
            </a:r>
          </a:p>
          <a:p>
            <a:r>
              <a:rPr lang="da-DK" dirty="0" smtClean="0"/>
              <a:t>De </a:t>
            </a:r>
            <a:r>
              <a:rPr lang="da-DK" dirty="0"/>
              <a:t>indgår de typisk i hele den pædagogiske indsats omkring borgerne, herunder planlægning, udførelse og udvikling af den pædagogiske indsats, på lige fod med fastansatte </a:t>
            </a:r>
            <a:r>
              <a:rPr lang="da-DK" dirty="0" smtClean="0"/>
              <a:t>medarbejdere.</a:t>
            </a:r>
          </a:p>
          <a:p>
            <a:endParaRPr lang="da-DK" dirty="0"/>
          </a:p>
        </p:txBody>
      </p:sp>
      <p:sp>
        <p:nvSpPr>
          <p:cNvPr id="5" name="Pladsholder til sidefod 4"/>
          <p:cNvSpPr>
            <a:spLocks noGrp="1"/>
          </p:cNvSpPr>
          <p:nvPr>
            <p:ph type="ftr" sz="quarter" idx="11"/>
          </p:nvPr>
        </p:nvSpPr>
        <p:spPr/>
        <p:txBody>
          <a:bodyPr/>
          <a:lstStyle/>
          <a:p>
            <a:r>
              <a:rPr lang="da-DK" dirty="0"/>
              <a:t>Brug af ikkefastansatte medarbejdere – ændringer i kvalitetsmodellen</a:t>
            </a:r>
          </a:p>
        </p:txBody>
      </p:sp>
      <p:sp>
        <p:nvSpPr>
          <p:cNvPr id="6" name="Pladsholder til slidenummer 5"/>
          <p:cNvSpPr>
            <a:spLocks noGrp="1"/>
          </p:cNvSpPr>
          <p:nvPr>
            <p:ph type="sldNum" sz="quarter" idx="12"/>
          </p:nvPr>
        </p:nvSpPr>
        <p:spPr/>
        <p:txBody>
          <a:bodyPr/>
          <a:lstStyle/>
          <a:p>
            <a:fld id="{1C4DB2EE-0873-4EBD-BD17-6A767A2B9A33}" type="slidenum">
              <a:rPr lang="da-DK" smtClean="0"/>
              <a:pPr/>
              <a:t>16</a:t>
            </a:fld>
            <a:endParaRPr lang="da-DK" dirty="0"/>
          </a:p>
        </p:txBody>
      </p:sp>
      <p:sp>
        <p:nvSpPr>
          <p:cNvPr id="7" name="Pladsholder til dato 6"/>
          <p:cNvSpPr>
            <a:spLocks noGrp="1"/>
          </p:cNvSpPr>
          <p:nvPr>
            <p:ph type="dt" sz="half" idx="10"/>
          </p:nvPr>
        </p:nvSpPr>
        <p:spPr/>
        <p:txBody>
          <a:bodyPr/>
          <a:lstStyle/>
          <a:p>
            <a:r>
              <a:rPr lang="da-DK" smtClean="0"/>
              <a:t>Januar 2022</a:t>
            </a:r>
            <a:endParaRPr lang="da-DK" dirty="0"/>
          </a:p>
        </p:txBody>
      </p:sp>
    </p:spTree>
    <p:extLst>
      <p:ext uri="{BB962C8B-B14F-4D97-AF65-F5344CB8AC3E}">
        <p14:creationId xmlns:p14="http://schemas.microsoft.com/office/powerpoint/2010/main" val="189005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Uddybende afgrænsning  - borgerrelaterede opgaver</a:t>
            </a:r>
            <a:endParaRPr lang="da-DK" dirty="0"/>
          </a:p>
        </p:txBody>
      </p:sp>
      <p:sp>
        <p:nvSpPr>
          <p:cNvPr id="3" name="Pladsholder til indhold 2"/>
          <p:cNvSpPr>
            <a:spLocks noGrp="1"/>
          </p:cNvSpPr>
          <p:nvPr>
            <p:ph idx="1"/>
          </p:nvPr>
        </p:nvSpPr>
        <p:spPr/>
        <p:txBody>
          <a:bodyPr>
            <a:normAutofit/>
          </a:bodyPr>
          <a:lstStyle/>
          <a:p>
            <a:pPr marL="0" indent="0">
              <a:buNone/>
            </a:pPr>
            <a:r>
              <a:rPr lang="da-DK" dirty="0"/>
              <a:t>Ved medarbejdere, der løser borgerrelaterede </a:t>
            </a:r>
            <a:r>
              <a:rPr lang="da-DK" dirty="0" smtClean="0"/>
              <a:t>opgaver, </a:t>
            </a:r>
            <a:r>
              <a:rPr lang="da-DK" dirty="0"/>
              <a:t>forstås:</a:t>
            </a:r>
          </a:p>
          <a:p>
            <a:r>
              <a:rPr lang="da-DK" dirty="0" smtClean="0"/>
              <a:t>Medarbejdere der er direkte </a:t>
            </a:r>
            <a:r>
              <a:rPr lang="da-DK" dirty="0"/>
              <a:t>involveret i den pædagogiske indsats til borgerne. </a:t>
            </a:r>
            <a:endParaRPr lang="da-DK" dirty="0" smtClean="0"/>
          </a:p>
          <a:p>
            <a:r>
              <a:rPr lang="da-DK" dirty="0"/>
              <a:t>S</a:t>
            </a:r>
            <a:r>
              <a:rPr lang="da-DK" dirty="0" smtClean="0"/>
              <a:t>om hovedregel omfatter det ikke medarbejdere</a:t>
            </a:r>
            <a:r>
              <a:rPr lang="da-DK" dirty="0"/>
              <a:t>, der løser tekniske, administrative opgaver (køkken, rengøring, kontor mv</a:t>
            </a:r>
            <a:r>
              <a:rPr lang="da-DK" dirty="0" smtClean="0"/>
              <a:t>).</a:t>
            </a:r>
          </a:p>
          <a:p>
            <a:pPr>
              <a:buFontTx/>
              <a:buChar char="-"/>
            </a:pPr>
            <a:r>
              <a:rPr lang="da-DK" dirty="0" smtClean="0"/>
              <a:t>I praksis kan der være gråzoner og tvivl. Fx en køkkenmedarbejder, der er ansat som ”madmor” på en afdeling til at lave mad sammen med borgerne. I de tilfælde vil det bero på en konkret vurdering. </a:t>
            </a:r>
            <a:endParaRPr lang="da-DK" dirty="0"/>
          </a:p>
        </p:txBody>
      </p:sp>
      <p:sp>
        <p:nvSpPr>
          <p:cNvPr id="5" name="Pladsholder til sidefod 4"/>
          <p:cNvSpPr>
            <a:spLocks noGrp="1"/>
          </p:cNvSpPr>
          <p:nvPr>
            <p:ph type="ftr" sz="quarter" idx="11"/>
          </p:nvPr>
        </p:nvSpPr>
        <p:spPr/>
        <p:txBody>
          <a:bodyPr/>
          <a:lstStyle/>
          <a:p>
            <a:r>
              <a:rPr lang="da-DK" dirty="0"/>
              <a:t>Brug af ikkefastansatte medarbejdere – ændringer i kvalitetsmodellen</a:t>
            </a:r>
          </a:p>
        </p:txBody>
      </p:sp>
      <p:sp>
        <p:nvSpPr>
          <p:cNvPr id="6" name="Pladsholder til slidenummer 5"/>
          <p:cNvSpPr>
            <a:spLocks noGrp="1"/>
          </p:cNvSpPr>
          <p:nvPr>
            <p:ph type="sldNum" sz="quarter" idx="12"/>
          </p:nvPr>
        </p:nvSpPr>
        <p:spPr/>
        <p:txBody>
          <a:bodyPr/>
          <a:lstStyle/>
          <a:p>
            <a:fld id="{1C4DB2EE-0873-4EBD-BD17-6A767A2B9A33}" type="slidenum">
              <a:rPr lang="da-DK" smtClean="0"/>
              <a:pPr/>
              <a:t>17</a:t>
            </a:fld>
            <a:endParaRPr lang="da-DK" dirty="0"/>
          </a:p>
        </p:txBody>
      </p:sp>
      <p:sp>
        <p:nvSpPr>
          <p:cNvPr id="7" name="Pladsholder til dato 6"/>
          <p:cNvSpPr>
            <a:spLocks noGrp="1"/>
          </p:cNvSpPr>
          <p:nvPr>
            <p:ph type="dt" sz="half" idx="10"/>
          </p:nvPr>
        </p:nvSpPr>
        <p:spPr/>
        <p:txBody>
          <a:bodyPr/>
          <a:lstStyle/>
          <a:p>
            <a:r>
              <a:rPr lang="da-DK" smtClean="0"/>
              <a:t>Januar 2022</a:t>
            </a:r>
            <a:endParaRPr lang="da-DK" dirty="0"/>
          </a:p>
        </p:txBody>
      </p:sp>
    </p:spTree>
    <p:extLst>
      <p:ext uri="{BB962C8B-B14F-4D97-AF65-F5344CB8AC3E}">
        <p14:creationId xmlns:p14="http://schemas.microsoft.com/office/powerpoint/2010/main" val="1106446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p:txBody>
          <a:bodyPr>
            <a:normAutofit fontScale="25000" lnSpcReduction="20000"/>
          </a:bodyPr>
          <a:lstStyle/>
          <a:p>
            <a:endParaRPr lang="da-DK"/>
          </a:p>
        </p:txBody>
      </p:sp>
      <p:sp>
        <p:nvSpPr>
          <p:cNvPr id="3" name="Undertitel 2"/>
          <p:cNvSpPr>
            <a:spLocks noGrp="1"/>
          </p:cNvSpPr>
          <p:nvPr>
            <p:ph type="subTitle" idx="1"/>
          </p:nvPr>
        </p:nvSpPr>
        <p:spPr/>
        <p:txBody>
          <a:bodyPr>
            <a:noAutofit/>
          </a:bodyPr>
          <a:lstStyle/>
          <a:p>
            <a:r>
              <a:rPr lang="da-DK" sz="3000" b="0" dirty="0" smtClean="0"/>
              <a:t>4. Tilsynsfaglige fokuspunkter</a:t>
            </a:r>
            <a:endParaRPr lang="da-DK" sz="3000" b="0" dirty="0"/>
          </a:p>
        </p:txBody>
      </p:sp>
      <p:sp>
        <p:nvSpPr>
          <p:cNvPr id="4" name="Pladsholder til tekst 3"/>
          <p:cNvSpPr>
            <a:spLocks noGrp="1"/>
          </p:cNvSpPr>
          <p:nvPr>
            <p:ph type="body" sz="quarter" idx="14"/>
          </p:nvPr>
        </p:nvSpPr>
        <p:spPr/>
        <p:txBody>
          <a:bodyPr>
            <a:normAutofit fontScale="25000" lnSpcReduction="20000"/>
          </a:bodyPr>
          <a:lstStyle/>
          <a:p>
            <a:endParaRPr lang="da-DK"/>
          </a:p>
        </p:txBody>
      </p:sp>
      <p:sp>
        <p:nvSpPr>
          <p:cNvPr id="5" name="Pladsholder til tekst 4"/>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17642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kan brug af ikke-fastansatte påvirke den pædagogske indsats</a:t>
            </a:r>
            <a:endParaRPr lang="da-DK" dirty="0"/>
          </a:p>
        </p:txBody>
      </p:sp>
      <p:sp>
        <p:nvSpPr>
          <p:cNvPr id="3" name="Pladsholder til indhold 2"/>
          <p:cNvSpPr>
            <a:spLocks noGrp="1"/>
          </p:cNvSpPr>
          <p:nvPr>
            <p:ph idx="1"/>
          </p:nvPr>
        </p:nvSpPr>
        <p:spPr/>
        <p:txBody>
          <a:bodyPr>
            <a:normAutofit lnSpcReduction="10000"/>
          </a:bodyPr>
          <a:lstStyle/>
          <a:p>
            <a:pPr marL="0" indent="0">
              <a:buNone/>
            </a:pPr>
            <a:r>
              <a:rPr lang="da-DK" dirty="0" smtClean="0"/>
              <a:t>Ikke-fastansatte medarbejdere har i udgangspunktet:</a:t>
            </a:r>
          </a:p>
          <a:p>
            <a:r>
              <a:rPr lang="da-DK" dirty="0" smtClean="0"/>
              <a:t>Manglende kendskab til målgruppen</a:t>
            </a:r>
          </a:p>
          <a:p>
            <a:r>
              <a:rPr lang="da-DK" dirty="0"/>
              <a:t>Manglende kendskab til </a:t>
            </a:r>
            <a:r>
              <a:rPr lang="da-DK" dirty="0" smtClean="0"/>
              <a:t>tilbuddets værdiggrundlag</a:t>
            </a:r>
            <a:r>
              <a:rPr lang="da-DK" dirty="0"/>
              <a:t>, tilgange og metoder</a:t>
            </a:r>
          </a:p>
          <a:p>
            <a:r>
              <a:rPr lang="da-DK" dirty="0" smtClean="0"/>
              <a:t>Manglende </a:t>
            </a:r>
            <a:r>
              <a:rPr lang="da-DK" dirty="0"/>
              <a:t>kendskab til </a:t>
            </a:r>
            <a:r>
              <a:rPr lang="da-DK" dirty="0" smtClean="0"/>
              <a:t>de konkrete borgere</a:t>
            </a:r>
          </a:p>
          <a:p>
            <a:pPr marL="0" indent="0">
              <a:buNone/>
            </a:pPr>
            <a:r>
              <a:rPr lang="da-DK" dirty="0" smtClean="0"/>
              <a:t>Ovenstående øger risikoen for: </a:t>
            </a:r>
            <a:endParaRPr lang="da-DK" dirty="0"/>
          </a:p>
          <a:p>
            <a:r>
              <a:rPr lang="da-DK" dirty="0" smtClean="0"/>
              <a:t>Manglende muligheder for </a:t>
            </a:r>
            <a:r>
              <a:rPr lang="da-DK" dirty="0"/>
              <a:t>a</a:t>
            </a:r>
            <a:r>
              <a:rPr lang="da-DK" dirty="0" smtClean="0"/>
              <a:t>t sikre </a:t>
            </a:r>
            <a:r>
              <a:rPr lang="da-DK" dirty="0" err="1" smtClean="0"/>
              <a:t>relationsdannelse</a:t>
            </a:r>
            <a:endParaRPr lang="da-DK" dirty="0"/>
          </a:p>
          <a:p>
            <a:r>
              <a:rPr lang="da-DK" dirty="0"/>
              <a:t>Manglende muligheder for </a:t>
            </a:r>
            <a:r>
              <a:rPr lang="da-DK" dirty="0" smtClean="0"/>
              <a:t>at sikre kontinuitet</a:t>
            </a:r>
          </a:p>
          <a:p>
            <a:r>
              <a:rPr lang="da-DK" dirty="0" smtClean="0"/>
              <a:t>Manglende mulighed for at yde en individuel pædagogisk indsats </a:t>
            </a:r>
            <a:r>
              <a:rPr lang="da-DK" dirty="0"/>
              <a:t>til passet </a:t>
            </a:r>
            <a:r>
              <a:rPr lang="da-DK" dirty="0" smtClean="0"/>
              <a:t>den enkelte borgers </a:t>
            </a:r>
            <a:r>
              <a:rPr lang="da-DK" dirty="0"/>
              <a:t>behov</a:t>
            </a:r>
            <a:r>
              <a:rPr lang="da-DK" dirty="0" smtClean="0"/>
              <a:t> </a:t>
            </a:r>
            <a:endParaRPr lang="da-DK" dirty="0"/>
          </a:p>
          <a:p>
            <a:r>
              <a:rPr lang="da-DK" dirty="0" smtClean="0"/>
              <a:t>Nedprioritering af det pædagogiske </a:t>
            </a:r>
            <a:r>
              <a:rPr lang="da-DK" dirty="0"/>
              <a:t>arbejde </a:t>
            </a:r>
            <a:r>
              <a:rPr lang="da-DK" dirty="0" smtClean="0"/>
              <a:t>(Aktiviteter gennemføres ikke, der bliver ikke fulgt op på mål mv.)</a:t>
            </a:r>
          </a:p>
          <a:p>
            <a:r>
              <a:rPr lang="da-DK" dirty="0" smtClean="0"/>
              <a:t>Øget forekomst af voldsomme episoder</a:t>
            </a:r>
          </a:p>
          <a:p>
            <a:pPr marL="0" indent="0">
              <a:buNone/>
            </a:pPr>
            <a:endParaRPr lang="da-DK" dirty="0" smtClean="0"/>
          </a:p>
          <a:p>
            <a:pPr marL="171450" lvl="0" indent="-171450">
              <a:buFontTx/>
              <a:buChar char="-"/>
            </a:pPr>
            <a:endParaRPr lang="da-DK" dirty="0" smtClean="0"/>
          </a:p>
          <a:p>
            <a:pPr marL="171450" lvl="0" indent="-171450">
              <a:buFontTx/>
              <a:buChar char="-"/>
            </a:pPr>
            <a:endParaRPr lang="da-DK" dirty="0"/>
          </a:p>
        </p:txBody>
      </p:sp>
      <p:sp>
        <p:nvSpPr>
          <p:cNvPr id="4" name="Pladsholder til dato 3"/>
          <p:cNvSpPr>
            <a:spLocks noGrp="1"/>
          </p:cNvSpPr>
          <p:nvPr>
            <p:ph type="dt" sz="half" idx="10"/>
          </p:nvPr>
        </p:nvSpPr>
        <p:spPr/>
        <p:txBody>
          <a:bodyPr/>
          <a:lstStyle/>
          <a:p>
            <a:r>
              <a:rPr lang="da-DK" smtClean="0"/>
              <a:t>Januar 2022</a:t>
            </a:r>
            <a:endParaRPr lang="da-DK" dirty="0"/>
          </a:p>
        </p:txBody>
      </p:sp>
      <p:sp>
        <p:nvSpPr>
          <p:cNvPr id="5" name="Pladsholder til sidefod 4"/>
          <p:cNvSpPr>
            <a:spLocks noGrp="1"/>
          </p:cNvSpPr>
          <p:nvPr>
            <p:ph type="ftr" sz="quarter" idx="11"/>
          </p:nvPr>
        </p:nvSpPr>
        <p:spPr/>
        <p:txBody>
          <a:bodyPr/>
          <a:lstStyle/>
          <a:p>
            <a:r>
              <a:rPr lang="da-DK" smtClean="0"/>
              <a:t>Brug af ikkefastansatte medarbejdere – ændringer i kvalitetsmodellen</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19</a:t>
            </a:fld>
            <a:endParaRPr lang="da-DK" dirty="0"/>
          </a:p>
        </p:txBody>
      </p:sp>
    </p:spTree>
    <p:extLst>
      <p:ext uri="{BB962C8B-B14F-4D97-AF65-F5344CB8AC3E}">
        <p14:creationId xmlns:p14="http://schemas.microsoft.com/office/powerpoint/2010/main" val="957337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Disposition</a:t>
            </a:r>
            <a:endParaRPr lang="da-DK" dirty="0"/>
          </a:p>
        </p:txBody>
      </p:sp>
      <p:graphicFrame>
        <p:nvGraphicFramePr>
          <p:cNvPr id="9" name="Pladsholder til indhold 8" descr="1. Baggrund&#10;Politisk aftale om socialtilsyn – intentionerne bag ændringerne I&#10;Politisk aftale om socialtilsyn – intentionerne bag ændringerne II&#10;Ny bekendtgørelse om socialtilsyn&#10;&#10;2. Ændringer i kvalitetsmodellen&#10;Tema Organisation og ledelse – tilføjelse i temateksten&#10;Tema Organisation og ledelse – ny indikator&#10;&#10;Tema Kompetencer – ændringer i temateksten&#10;Tema Kompetencer – ændringer i indikatorerne&#10;&#10;3. Begrebsafgrænsning&#10;Begrebsafgrænsningen jf. Håndbog for socialtilsyn&#10;Uddybende afgrænsning &#10;Uddybende afgrænsning, fortsat&#10;Uddybende afgrænsning – Barselsvikarer mv. &#10;Uddybende afgrænsning – Borgerrelaterede opgaver &#10;&#10;4. Afslutning&#10;- Henvisning til relevante materialer&#10;" title="Detaljeret disposition"/>
          <p:cNvGraphicFramePr>
            <a:graphicFrameLocks noGrp="1"/>
          </p:cNvGraphicFramePr>
          <p:nvPr>
            <p:ph idx="1"/>
            <p:extLst>
              <p:ext uri="{D42A27DB-BD31-4B8C-83A1-F6EECF244321}">
                <p14:modId xmlns:p14="http://schemas.microsoft.com/office/powerpoint/2010/main" val="355396353"/>
              </p:ext>
            </p:extLst>
          </p:nvPr>
        </p:nvGraphicFramePr>
        <p:xfrm>
          <a:off x="755576" y="1381106"/>
          <a:ext cx="7272808" cy="5181782"/>
        </p:xfrm>
        <a:graphic>
          <a:graphicData uri="http://schemas.openxmlformats.org/drawingml/2006/table">
            <a:tbl>
              <a:tblPr firstRow="1" bandRow="1">
                <a:tableStyleId>{912C8C85-51F0-491E-9774-3900AFEF0FD7}</a:tableStyleId>
              </a:tblPr>
              <a:tblGrid>
                <a:gridCol w="1769520">
                  <a:extLst>
                    <a:ext uri="{9D8B030D-6E8A-4147-A177-3AD203B41FA5}">
                      <a16:colId xmlns:a16="http://schemas.microsoft.com/office/drawing/2014/main" val="449451019"/>
                    </a:ext>
                  </a:extLst>
                </a:gridCol>
                <a:gridCol w="3053009">
                  <a:extLst>
                    <a:ext uri="{9D8B030D-6E8A-4147-A177-3AD203B41FA5}">
                      <a16:colId xmlns:a16="http://schemas.microsoft.com/office/drawing/2014/main" val="3598499971"/>
                    </a:ext>
                  </a:extLst>
                </a:gridCol>
                <a:gridCol w="2450279">
                  <a:extLst>
                    <a:ext uri="{9D8B030D-6E8A-4147-A177-3AD203B41FA5}">
                      <a16:colId xmlns:a16="http://schemas.microsoft.com/office/drawing/2014/main" val="14171318"/>
                    </a:ext>
                  </a:extLst>
                </a:gridCol>
              </a:tblGrid>
              <a:tr h="235683">
                <a:tc>
                  <a:txBody>
                    <a:bodyPr/>
                    <a:lstStyle/>
                    <a:p>
                      <a:r>
                        <a:rPr lang="da-DK" sz="1200" dirty="0" smtClean="0"/>
                        <a:t>Programpunkt</a:t>
                      </a:r>
                      <a:endParaRPr lang="da-DK" sz="1200" dirty="0"/>
                    </a:p>
                  </a:txBody>
                  <a:tcPr/>
                </a:tc>
                <a:tc>
                  <a:txBody>
                    <a:bodyPr/>
                    <a:lstStyle/>
                    <a:p>
                      <a:r>
                        <a:rPr lang="da-DK" sz="1200" dirty="0" smtClean="0"/>
                        <a:t>Indhold</a:t>
                      </a:r>
                      <a:endParaRPr lang="da-DK" sz="1200" dirty="0"/>
                    </a:p>
                  </a:txBody>
                  <a:tcPr/>
                </a:tc>
                <a:tc>
                  <a:txBody>
                    <a:bodyPr/>
                    <a:lstStyle/>
                    <a:p>
                      <a:r>
                        <a:rPr lang="da-DK" sz="1200" dirty="0" smtClean="0"/>
                        <a:t>Formål</a:t>
                      </a:r>
                      <a:endParaRPr lang="da-DK" sz="1200" dirty="0"/>
                    </a:p>
                  </a:txBody>
                  <a:tcPr/>
                </a:tc>
                <a:extLst>
                  <a:ext uri="{0D108BD9-81ED-4DB2-BD59-A6C34878D82A}">
                    <a16:rowId xmlns:a16="http://schemas.microsoft.com/office/drawing/2014/main" val="2957526893"/>
                  </a:ext>
                </a:extLst>
              </a:tr>
              <a:tr h="1021294">
                <a:tc>
                  <a:txBody>
                    <a:bodyPr/>
                    <a:lstStyle/>
                    <a:p>
                      <a:pPr marL="0" indent="0">
                        <a:buNone/>
                      </a:pPr>
                      <a:r>
                        <a:rPr lang="da-DK" sz="1200" b="1" dirty="0" smtClean="0"/>
                        <a:t>1. Baggrund</a:t>
                      </a:r>
                    </a:p>
                    <a:p>
                      <a:endParaRPr lang="da-DK" sz="1200" dirty="0"/>
                    </a:p>
                  </a:txBody>
                  <a:tcPr/>
                </a:tc>
                <a:tc>
                  <a:txBody>
                    <a:bodyPr/>
                    <a:lstStyle/>
                    <a:p>
                      <a:pPr marL="0" indent="0">
                        <a:buNone/>
                      </a:pPr>
                      <a:r>
                        <a:rPr lang="da-DK" sz="1200" dirty="0" smtClean="0"/>
                        <a:t>Relevante uddrag fra den politiske aftale om et styrket socialtilsyn.</a:t>
                      </a:r>
                    </a:p>
                    <a:p>
                      <a:pPr marL="0" indent="0">
                        <a:buNone/>
                      </a:pPr>
                      <a:endParaRPr lang="da-DK" sz="1200" dirty="0" smtClean="0"/>
                    </a:p>
                    <a:p>
                      <a:pPr marL="0" indent="0">
                        <a:buNone/>
                      </a:pPr>
                      <a:r>
                        <a:rPr lang="da-DK" sz="1200" dirty="0" smtClean="0"/>
                        <a:t>Ændringerne jf. ny bekendtgørelse om socialtilsyn.</a:t>
                      </a:r>
                      <a:endParaRPr lang="da-DK"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200" dirty="0" smtClean="0"/>
                        <a:t>At kunne præsentere deltagerne for de politiske intentioner bag ændringerne.</a:t>
                      </a:r>
                      <a:endParaRPr lang="da-DK" sz="1200" dirty="0"/>
                    </a:p>
                  </a:txBody>
                  <a:tcPr/>
                </a:tc>
                <a:extLst>
                  <a:ext uri="{0D108BD9-81ED-4DB2-BD59-A6C34878D82A}">
                    <a16:rowId xmlns:a16="http://schemas.microsoft.com/office/drawing/2014/main" val="3199892972"/>
                  </a:ext>
                </a:extLst>
              </a:tr>
              <a:tr h="1178416">
                <a:tc>
                  <a:txBody>
                    <a:bodyPr/>
                    <a:lstStyle/>
                    <a:p>
                      <a:pPr marL="0" indent="0">
                        <a:buNone/>
                      </a:pPr>
                      <a:r>
                        <a:rPr lang="da-DK" sz="1200" b="1" dirty="0" smtClean="0"/>
                        <a:t>2. Ændringerne i kvalitetsmodellen</a:t>
                      </a:r>
                    </a:p>
                    <a:p>
                      <a:endParaRPr lang="da-DK" sz="1200" dirty="0"/>
                    </a:p>
                  </a:txBody>
                  <a:tcPr/>
                </a:tc>
                <a:tc>
                  <a:txBody>
                    <a:bodyPr/>
                    <a:lstStyle/>
                    <a:p>
                      <a:pPr marL="0" indent="0">
                        <a:buNone/>
                      </a:pPr>
                      <a:r>
                        <a:rPr lang="da-DK" sz="1200" dirty="0" smtClean="0"/>
                        <a:t>De konkrete ændringer i tema ”Organisation og ledelse” samt overvejelserne bag formuleringerne.</a:t>
                      </a:r>
                    </a:p>
                    <a:p>
                      <a:endParaRPr lang="da-DK" sz="1200" dirty="0" smtClean="0"/>
                    </a:p>
                    <a:p>
                      <a:r>
                        <a:rPr lang="da-DK" sz="1200" dirty="0" smtClean="0"/>
                        <a:t>De konkrete ændringer i tema ”Kompetencer” samt overvejelserne bag formuleringerne.</a:t>
                      </a:r>
                      <a:endParaRPr lang="da-DK"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200" dirty="0" smtClean="0"/>
                        <a:t>At kunne gennemgå de enkelte ændringer, og give deltagerne indsigt i baggrunden for formuleringerne. </a:t>
                      </a:r>
                      <a:endParaRPr lang="da-DK" sz="1200" dirty="0"/>
                    </a:p>
                  </a:txBody>
                  <a:tcPr/>
                </a:tc>
                <a:extLst>
                  <a:ext uri="{0D108BD9-81ED-4DB2-BD59-A6C34878D82A}">
                    <a16:rowId xmlns:a16="http://schemas.microsoft.com/office/drawing/2014/main" val="970461125"/>
                  </a:ext>
                </a:extLst>
              </a:tr>
              <a:tr h="864172">
                <a:tc>
                  <a:txBody>
                    <a:bodyPr/>
                    <a:lstStyle/>
                    <a:p>
                      <a:pPr marL="0" indent="0">
                        <a:buNone/>
                      </a:pPr>
                      <a:r>
                        <a:rPr lang="da-DK" sz="1200" b="1" dirty="0" smtClean="0"/>
                        <a:t>3. Begrebs-afgrænsning</a:t>
                      </a:r>
                    </a:p>
                    <a:p>
                      <a:endParaRPr lang="da-DK" sz="1200" dirty="0"/>
                    </a:p>
                  </a:txBody>
                  <a:tcPr/>
                </a:tc>
                <a:tc>
                  <a:txBody>
                    <a:bodyPr/>
                    <a:lstStyle/>
                    <a:p>
                      <a:pPr marL="0" indent="0">
                        <a:buNone/>
                      </a:pPr>
                      <a:r>
                        <a:rPr lang="da-DK" sz="1200" b="0" dirty="0" smtClean="0"/>
                        <a:t>Afgrænsningen - </a:t>
                      </a:r>
                      <a:r>
                        <a:rPr lang="da-DK" sz="1200" dirty="0" smtClean="0"/>
                        <a:t>sådan som den fremgår i Håndbog for socialtilsyn og Socialstyrelsens overvejelser bag afgrænsningen.</a:t>
                      </a:r>
                    </a:p>
                    <a:p>
                      <a:endParaRPr lang="da-DK"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200" dirty="0" smtClean="0"/>
                        <a:t>At kunne gennemgå begrebsafgrænsningen, og give deltagerne indsigt i Socialstyrelsens overvejelser om afgrænsningen.</a:t>
                      </a:r>
                      <a:endParaRPr lang="da-DK" sz="1200" dirty="0"/>
                    </a:p>
                  </a:txBody>
                  <a:tcPr/>
                </a:tc>
                <a:extLst>
                  <a:ext uri="{0D108BD9-81ED-4DB2-BD59-A6C34878D82A}">
                    <a16:rowId xmlns:a16="http://schemas.microsoft.com/office/drawing/2014/main" val="3803780927"/>
                  </a:ext>
                </a:extLst>
              </a:tr>
              <a:tr h="685768">
                <a:tc>
                  <a:txBody>
                    <a:bodyPr/>
                    <a:lstStyle/>
                    <a:p>
                      <a:r>
                        <a:rPr lang="da-DK" sz="1200" b="1" dirty="0" smtClean="0"/>
                        <a:t>4. Tilsynsfaglige fokuspunkter</a:t>
                      </a:r>
                      <a:endParaRPr lang="da-DK" sz="1200" b="1" dirty="0"/>
                    </a:p>
                  </a:txBody>
                  <a:tcPr/>
                </a:tc>
                <a:tc>
                  <a:txBody>
                    <a:bodyPr/>
                    <a:lstStyle/>
                    <a:p>
                      <a:r>
                        <a:rPr lang="da-DK" sz="1200" dirty="0" smtClean="0"/>
                        <a:t>Gennemgang af de fem tilsynsfaglige fokuspunkter</a:t>
                      </a:r>
                      <a:endParaRPr lang="da-DK"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200" dirty="0" smtClean="0"/>
                        <a:t>At kunne gennemgå fokuspunkterne, og give deltagerne indsigt i Socialstyrelsens overvejelser </a:t>
                      </a:r>
                      <a:endParaRPr lang="da-DK" sz="1200" dirty="0"/>
                    </a:p>
                  </a:txBody>
                  <a:tcPr/>
                </a:tc>
                <a:extLst>
                  <a:ext uri="{0D108BD9-81ED-4DB2-BD59-A6C34878D82A}">
                    <a16:rowId xmlns:a16="http://schemas.microsoft.com/office/drawing/2014/main" val="3608900121"/>
                  </a:ext>
                </a:extLst>
              </a:tr>
              <a:tr h="685768">
                <a:tc>
                  <a:txBody>
                    <a:bodyPr/>
                    <a:lstStyle/>
                    <a:p>
                      <a:r>
                        <a:rPr lang="da-DK" sz="1200" b="1" dirty="0" smtClean="0"/>
                        <a:t>5. Afslutning</a:t>
                      </a:r>
                      <a:endParaRPr lang="da-DK" sz="12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200" dirty="0" smtClean="0"/>
                        <a:t>Henvisning til relevante materialer.</a:t>
                      </a:r>
                    </a:p>
                    <a:p>
                      <a:endParaRPr lang="da-DK"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200" dirty="0" smtClean="0"/>
                        <a:t>At deltagerne ved hvor materialer kan findes.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da-DK" sz="1200" dirty="0"/>
                    </a:p>
                  </a:txBody>
                  <a:tcPr/>
                </a:tc>
                <a:extLst>
                  <a:ext uri="{0D108BD9-81ED-4DB2-BD59-A6C34878D82A}">
                    <a16:rowId xmlns:a16="http://schemas.microsoft.com/office/drawing/2014/main" val="3903226100"/>
                  </a:ext>
                </a:extLst>
              </a:tr>
            </a:tbl>
          </a:graphicData>
        </a:graphic>
      </p:graphicFrame>
      <p:sp>
        <p:nvSpPr>
          <p:cNvPr id="5" name="Pladsholder til sidefod 4"/>
          <p:cNvSpPr>
            <a:spLocks noGrp="1"/>
          </p:cNvSpPr>
          <p:nvPr>
            <p:ph type="ftr" sz="quarter" idx="11"/>
          </p:nvPr>
        </p:nvSpPr>
        <p:spPr/>
        <p:txBody>
          <a:bodyPr/>
          <a:lstStyle/>
          <a:p>
            <a:r>
              <a:rPr lang="da-DK" smtClean="0"/>
              <a:t>Brug af ikkefastansatte medarbejdere – ændringer i kvalitetsmodellen</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2</a:t>
            </a:fld>
            <a:endParaRPr lang="da-DK" dirty="0"/>
          </a:p>
        </p:txBody>
      </p:sp>
      <p:sp>
        <p:nvSpPr>
          <p:cNvPr id="3" name="Pladsholder til dato 2"/>
          <p:cNvSpPr>
            <a:spLocks noGrp="1"/>
          </p:cNvSpPr>
          <p:nvPr>
            <p:ph type="dt" sz="half" idx="10"/>
          </p:nvPr>
        </p:nvSpPr>
        <p:spPr/>
        <p:txBody>
          <a:bodyPr/>
          <a:lstStyle/>
          <a:p>
            <a:r>
              <a:rPr lang="da-DK" smtClean="0"/>
              <a:t>Januar 2022</a:t>
            </a:r>
            <a:endParaRPr lang="da-DK" dirty="0"/>
          </a:p>
        </p:txBody>
      </p:sp>
    </p:spTree>
    <p:extLst>
      <p:ext uri="{BB962C8B-B14F-4D97-AF65-F5344CB8AC3E}">
        <p14:creationId xmlns:p14="http://schemas.microsoft.com/office/powerpoint/2010/main" val="2657348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Tilsynsmæssige fokuspunkter</a:t>
            </a:r>
            <a:endParaRPr lang="da-DK" dirty="0"/>
          </a:p>
        </p:txBody>
      </p:sp>
      <p:graphicFrame>
        <p:nvGraphicFramePr>
          <p:cNvPr id="7" name="Pladsholder til indhold 6"/>
          <p:cNvGraphicFramePr>
            <a:graphicFrameLocks noGrp="1"/>
          </p:cNvGraphicFramePr>
          <p:nvPr>
            <p:ph idx="1"/>
            <p:extLst>
              <p:ext uri="{D42A27DB-BD31-4B8C-83A1-F6EECF244321}">
                <p14:modId xmlns:p14="http://schemas.microsoft.com/office/powerpoint/2010/main" val="3740788262"/>
              </p:ext>
            </p:extLst>
          </p:nvPr>
        </p:nvGraphicFramePr>
        <p:xfrm>
          <a:off x="628650" y="1628775"/>
          <a:ext cx="7904163" cy="424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dato 3"/>
          <p:cNvSpPr>
            <a:spLocks noGrp="1"/>
          </p:cNvSpPr>
          <p:nvPr>
            <p:ph type="dt" sz="half" idx="10"/>
          </p:nvPr>
        </p:nvSpPr>
        <p:spPr/>
        <p:txBody>
          <a:bodyPr/>
          <a:lstStyle/>
          <a:p>
            <a:r>
              <a:rPr lang="da-DK" smtClean="0"/>
              <a:t>Januar 2022</a:t>
            </a:r>
            <a:endParaRPr lang="da-DK" dirty="0"/>
          </a:p>
        </p:txBody>
      </p:sp>
      <p:sp>
        <p:nvSpPr>
          <p:cNvPr id="5" name="Pladsholder til sidefod 4"/>
          <p:cNvSpPr>
            <a:spLocks noGrp="1"/>
          </p:cNvSpPr>
          <p:nvPr>
            <p:ph type="ftr" sz="quarter" idx="11"/>
          </p:nvPr>
        </p:nvSpPr>
        <p:spPr/>
        <p:txBody>
          <a:bodyPr/>
          <a:lstStyle/>
          <a:p>
            <a:r>
              <a:rPr lang="da-DK" smtClean="0"/>
              <a:t>Brug af ikkefastansatte medarbejdere – ændringer i kvalitetsmodellen</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20</a:t>
            </a:fld>
            <a:endParaRPr lang="da-DK" dirty="0"/>
          </a:p>
        </p:txBody>
      </p:sp>
    </p:spTree>
    <p:extLst>
      <p:ext uri="{BB962C8B-B14F-4D97-AF65-F5344CB8AC3E}">
        <p14:creationId xmlns:p14="http://schemas.microsoft.com/office/powerpoint/2010/main" val="1843105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Velovervejet brug af ikke-fastansatte</a:t>
            </a:r>
            <a:endParaRPr lang="da-DK" dirty="0"/>
          </a:p>
        </p:txBody>
      </p:sp>
      <p:sp>
        <p:nvSpPr>
          <p:cNvPr id="3" name="Pladsholder til indhold 2"/>
          <p:cNvSpPr>
            <a:spLocks noGrp="1"/>
          </p:cNvSpPr>
          <p:nvPr>
            <p:ph idx="1"/>
          </p:nvPr>
        </p:nvSpPr>
        <p:spPr/>
        <p:txBody>
          <a:bodyPr>
            <a:normAutofit/>
          </a:bodyPr>
          <a:lstStyle/>
          <a:p>
            <a:pPr marL="0" indent="0">
              <a:buNone/>
            </a:pPr>
            <a:r>
              <a:rPr lang="da-DK" dirty="0"/>
              <a:t>Socialtilsynet </a:t>
            </a:r>
            <a:r>
              <a:rPr lang="da-DK" dirty="0" smtClean="0"/>
              <a:t>bør </a:t>
            </a:r>
            <a:r>
              <a:rPr lang="da-DK" dirty="0"/>
              <a:t>have fokus på:</a:t>
            </a:r>
          </a:p>
          <a:p>
            <a:pPr lvl="0"/>
            <a:r>
              <a:rPr lang="da-DK" dirty="0"/>
              <a:t>Om de ikke-fastansatte medarbejdere er stabilt tilknyttet tilbuddet. </a:t>
            </a:r>
          </a:p>
          <a:p>
            <a:pPr lvl="0"/>
            <a:r>
              <a:rPr lang="da-DK" dirty="0"/>
              <a:t>Om tilbuddet bruger eksterne vikarbureauer, og i så fald hvilke overvejelser ledelsen gør sig omkring dette.</a:t>
            </a:r>
          </a:p>
          <a:p>
            <a:pPr lvl="0"/>
            <a:r>
              <a:rPr lang="da-DK" dirty="0"/>
              <a:t>Om ledelsen har en plan for prioritering af opgaver ved fravær blandt de fastansatte medarbejdere. </a:t>
            </a:r>
          </a:p>
          <a:p>
            <a:pPr lvl="0"/>
            <a:r>
              <a:rPr lang="da-DK" dirty="0"/>
              <a:t>Om der er tydelighed omkring ikke-fastansattes ansvar og opgaver i tilbuddet. </a:t>
            </a:r>
          </a:p>
          <a:p>
            <a:pPr lvl="0"/>
            <a:r>
              <a:rPr lang="da-DK" dirty="0"/>
              <a:t>Om </a:t>
            </a:r>
            <a:r>
              <a:rPr lang="da-DK" dirty="0" smtClean="0"/>
              <a:t>arbejdstidsplanlægning </a:t>
            </a:r>
            <a:r>
              <a:rPr lang="da-DK" dirty="0"/>
              <a:t>og vikarbookning håndteres hensigtsmæssigt.</a:t>
            </a:r>
          </a:p>
          <a:p>
            <a:pPr lvl="0"/>
            <a:r>
              <a:rPr lang="da-DK" dirty="0"/>
              <a:t>Om budget og regnskab afspejler hensigtsmæssig brug af ikke-fastansatte. </a:t>
            </a:r>
          </a:p>
          <a:p>
            <a:endParaRPr lang="da-DK" dirty="0"/>
          </a:p>
        </p:txBody>
      </p:sp>
      <p:sp>
        <p:nvSpPr>
          <p:cNvPr id="4" name="Pladsholder til dato 3"/>
          <p:cNvSpPr>
            <a:spLocks noGrp="1"/>
          </p:cNvSpPr>
          <p:nvPr>
            <p:ph type="dt" sz="half" idx="10"/>
          </p:nvPr>
        </p:nvSpPr>
        <p:spPr/>
        <p:txBody>
          <a:bodyPr/>
          <a:lstStyle/>
          <a:p>
            <a:r>
              <a:rPr lang="da-DK" smtClean="0"/>
              <a:t>Januar 2022</a:t>
            </a:r>
            <a:endParaRPr lang="da-DK" dirty="0"/>
          </a:p>
        </p:txBody>
      </p:sp>
      <p:sp>
        <p:nvSpPr>
          <p:cNvPr id="5" name="Pladsholder til sidefod 4"/>
          <p:cNvSpPr>
            <a:spLocks noGrp="1"/>
          </p:cNvSpPr>
          <p:nvPr>
            <p:ph type="ftr" sz="quarter" idx="11"/>
          </p:nvPr>
        </p:nvSpPr>
        <p:spPr/>
        <p:txBody>
          <a:bodyPr/>
          <a:lstStyle/>
          <a:p>
            <a:r>
              <a:rPr lang="da-DK" smtClean="0"/>
              <a:t>Brug af ikkefastansatte medarbejdere – ændringer i kvalitetsmodellen</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21</a:t>
            </a:fld>
            <a:endParaRPr lang="da-DK" dirty="0"/>
          </a:p>
        </p:txBody>
      </p:sp>
    </p:spTree>
    <p:extLst>
      <p:ext uri="{BB962C8B-B14F-4D97-AF65-F5344CB8AC3E}">
        <p14:creationId xmlns:p14="http://schemas.microsoft.com/office/powerpoint/2010/main" val="2655190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Inddragelse af borgernes perspektiv</a:t>
            </a:r>
            <a:endParaRPr lang="da-DK" dirty="0"/>
          </a:p>
        </p:txBody>
      </p:sp>
      <p:sp>
        <p:nvSpPr>
          <p:cNvPr id="3" name="Pladsholder til indhold 2"/>
          <p:cNvSpPr>
            <a:spLocks noGrp="1"/>
          </p:cNvSpPr>
          <p:nvPr>
            <p:ph idx="1"/>
          </p:nvPr>
        </p:nvSpPr>
        <p:spPr/>
        <p:txBody>
          <a:bodyPr/>
          <a:lstStyle/>
          <a:p>
            <a:endParaRPr lang="da-DK" dirty="0"/>
          </a:p>
          <a:p>
            <a:pPr marL="0" indent="0">
              <a:buNone/>
            </a:pPr>
            <a:r>
              <a:rPr lang="da-DK" dirty="0" smtClean="0"/>
              <a:t>Socialtilsynet bør </a:t>
            </a:r>
            <a:r>
              <a:rPr lang="da-DK" dirty="0"/>
              <a:t>have fokus på:</a:t>
            </a:r>
          </a:p>
          <a:p>
            <a:pPr lvl="0"/>
            <a:r>
              <a:rPr lang="da-DK" dirty="0"/>
              <a:t>Om borgerne er inddraget i forbindelse med ansættelse af ikke-fastansatte medarbejdere.</a:t>
            </a:r>
          </a:p>
          <a:p>
            <a:pPr lvl="0"/>
            <a:r>
              <a:rPr lang="da-DK" dirty="0" smtClean="0"/>
              <a:t>Om </a:t>
            </a:r>
            <a:r>
              <a:rPr lang="da-DK" dirty="0"/>
              <a:t>borgerne er inddraget i, hvordan ikke-fastansatte medarbejdere kan indgå i dagligdagen i tilbuddet.</a:t>
            </a:r>
          </a:p>
          <a:p>
            <a:pPr lvl="0"/>
            <a:endParaRPr lang="da-DK" dirty="0"/>
          </a:p>
          <a:p>
            <a:endParaRPr lang="da-DK" dirty="0"/>
          </a:p>
        </p:txBody>
      </p:sp>
      <p:sp>
        <p:nvSpPr>
          <p:cNvPr id="4" name="Pladsholder til dato 3"/>
          <p:cNvSpPr>
            <a:spLocks noGrp="1"/>
          </p:cNvSpPr>
          <p:nvPr>
            <p:ph type="dt" sz="half" idx="10"/>
          </p:nvPr>
        </p:nvSpPr>
        <p:spPr/>
        <p:txBody>
          <a:bodyPr/>
          <a:lstStyle/>
          <a:p>
            <a:r>
              <a:rPr lang="da-DK" smtClean="0"/>
              <a:t>Januar 2022</a:t>
            </a:r>
            <a:endParaRPr lang="da-DK" dirty="0"/>
          </a:p>
        </p:txBody>
      </p:sp>
      <p:sp>
        <p:nvSpPr>
          <p:cNvPr id="5" name="Pladsholder til sidefod 4"/>
          <p:cNvSpPr>
            <a:spLocks noGrp="1"/>
          </p:cNvSpPr>
          <p:nvPr>
            <p:ph type="ftr" sz="quarter" idx="11"/>
          </p:nvPr>
        </p:nvSpPr>
        <p:spPr/>
        <p:txBody>
          <a:bodyPr/>
          <a:lstStyle/>
          <a:p>
            <a:r>
              <a:rPr lang="da-DK" dirty="0" smtClean="0"/>
              <a:t>Brug af ikkefastansatte medarbejdere – ændringer i kvalitetsmodellen</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22</a:t>
            </a:fld>
            <a:endParaRPr lang="da-DK" dirty="0"/>
          </a:p>
        </p:txBody>
      </p:sp>
    </p:spTree>
    <p:extLst>
      <p:ext uri="{BB962C8B-B14F-4D97-AF65-F5344CB8AC3E}">
        <p14:creationId xmlns:p14="http://schemas.microsoft.com/office/powerpoint/2010/main" val="2905940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Introduktion og oplæring for ikke-fastansatte medarbejdere</a:t>
            </a:r>
            <a:endParaRPr lang="da-DK" dirty="0"/>
          </a:p>
        </p:txBody>
      </p:sp>
      <p:sp>
        <p:nvSpPr>
          <p:cNvPr id="3" name="Pladsholder til indhold 2"/>
          <p:cNvSpPr>
            <a:spLocks noGrp="1"/>
          </p:cNvSpPr>
          <p:nvPr>
            <p:ph idx="1"/>
          </p:nvPr>
        </p:nvSpPr>
        <p:spPr/>
        <p:txBody>
          <a:bodyPr>
            <a:normAutofit/>
          </a:bodyPr>
          <a:lstStyle/>
          <a:p>
            <a:pPr marL="0" indent="0">
              <a:buNone/>
            </a:pPr>
            <a:r>
              <a:rPr lang="da-DK" dirty="0" smtClean="0"/>
              <a:t>Socialtilsynet </a:t>
            </a:r>
            <a:r>
              <a:rPr lang="da-DK" dirty="0"/>
              <a:t>bør have fokus på:</a:t>
            </a:r>
          </a:p>
          <a:p>
            <a:pPr lvl="0"/>
            <a:r>
              <a:rPr lang="da-DK" dirty="0"/>
              <a:t>Om ikke-fastansatte sikres adgang til den nødvendige viden om tilbuddet og de enkelte borgere. </a:t>
            </a:r>
          </a:p>
          <a:p>
            <a:pPr lvl="0"/>
            <a:r>
              <a:rPr lang="da-DK" dirty="0"/>
              <a:t>Om ikke-fastansatte medarbejdere sikres introduktion og oplæring i dagligdagen. </a:t>
            </a:r>
          </a:p>
          <a:p>
            <a:pPr lvl="0"/>
            <a:r>
              <a:rPr lang="da-DK" dirty="0"/>
              <a:t>Om ikke-fastansatte medarbejdere introduceres og har adgang til relevante it-systemer så som intranet og dokumentationssystemer. </a:t>
            </a:r>
          </a:p>
          <a:p>
            <a:pPr lvl="0"/>
            <a:endParaRPr lang="da-DK" dirty="0"/>
          </a:p>
          <a:p>
            <a:endParaRPr lang="da-DK" dirty="0"/>
          </a:p>
        </p:txBody>
      </p:sp>
      <p:sp>
        <p:nvSpPr>
          <p:cNvPr id="4" name="Pladsholder til dato 3"/>
          <p:cNvSpPr>
            <a:spLocks noGrp="1"/>
          </p:cNvSpPr>
          <p:nvPr>
            <p:ph type="dt" sz="half" idx="10"/>
          </p:nvPr>
        </p:nvSpPr>
        <p:spPr/>
        <p:txBody>
          <a:bodyPr/>
          <a:lstStyle/>
          <a:p>
            <a:r>
              <a:rPr lang="da-DK" smtClean="0"/>
              <a:t>Januar 2022</a:t>
            </a:r>
            <a:endParaRPr lang="da-DK" dirty="0"/>
          </a:p>
        </p:txBody>
      </p:sp>
      <p:sp>
        <p:nvSpPr>
          <p:cNvPr id="5" name="Pladsholder til sidefod 4"/>
          <p:cNvSpPr>
            <a:spLocks noGrp="1"/>
          </p:cNvSpPr>
          <p:nvPr>
            <p:ph type="ftr" sz="quarter" idx="11"/>
          </p:nvPr>
        </p:nvSpPr>
        <p:spPr/>
        <p:txBody>
          <a:bodyPr/>
          <a:lstStyle/>
          <a:p>
            <a:r>
              <a:rPr lang="da-DK" dirty="0" smtClean="0"/>
              <a:t>Brug af ikkefastansatte medarbejdere – ændringer i kvalitetsmodellen</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23</a:t>
            </a:fld>
            <a:endParaRPr lang="da-DK" dirty="0"/>
          </a:p>
        </p:txBody>
      </p:sp>
    </p:spTree>
    <p:extLst>
      <p:ext uri="{BB962C8B-B14F-4D97-AF65-F5344CB8AC3E}">
        <p14:creationId xmlns:p14="http://schemas.microsoft.com/office/powerpoint/2010/main" val="3711375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Kompetenceudvikling og faglig sparring</a:t>
            </a:r>
            <a:endParaRPr lang="da-DK" dirty="0"/>
          </a:p>
        </p:txBody>
      </p:sp>
      <p:sp>
        <p:nvSpPr>
          <p:cNvPr id="3" name="Pladsholder til indhold 2"/>
          <p:cNvSpPr>
            <a:spLocks noGrp="1"/>
          </p:cNvSpPr>
          <p:nvPr>
            <p:ph idx="1"/>
          </p:nvPr>
        </p:nvSpPr>
        <p:spPr/>
        <p:txBody>
          <a:bodyPr>
            <a:normAutofit/>
          </a:bodyPr>
          <a:lstStyle/>
          <a:p>
            <a:pPr marL="0" indent="0">
              <a:buNone/>
            </a:pPr>
            <a:r>
              <a:rPr lang="da-DK" dirty="0" smtClean="0"/>
              <a:t>Socialtilsynet </a:t>
            </a:r>
            <a:r>
              <a:rPr lang="da-DK" dirty="0"/>
              <a:t>bør have fokus på: </a:t>
            </a:r>
          </a:p>
          <a:p>
            <a:pPr lvl="0"/>
            <a:r>
              <a:rPr lang="da-DK" dirty="0"/>
              <a:t>Om der er en sammenhæng mellem de ikke-fastansatte medarbejderes kompetencer og målgruppens kompleksitet: Jo mere komplekse behov hos målgruppen, jo mere er der brug for specialiserede kompetencer, og jo større risiko er der for, at manglende kompetencer kan påvirke borgernes trivsel negativt.</a:t>
            </a:r>
          </a:p>
          <a:p>
            <a:r>
              <a:rPr lang="da-DK" dirty="0"/>
              <a:t>Om de ikke-fastansatte medarbejdere modtager faglig sparring </a:t>
            </a:r>
            <a:r>
              <a:rPr lang="da-DK" dirty="0" smtClean="0"/>
              <a:t>og kompetenceudvikling. </a:t>
            </a:r>
          </a:p>
          <a:p>
            <a:pPr marL="0" indent="0">
              <a:buNone/>
            </a:pPr>
            <a:endParaRPr lang="da-DK" dirty="0"/>
          </a:p>
        </p:txBody>
      </p:sp>
      <p:sp>
        <p:nvSpPr>
          <p:cNvPr id="4" name="Pladsholder til dato 3"/>
          <p:cNvSpPr>
            <a:spLocks noGrp="1"/>
          </p:cNvSpPr>
          <p:nvPr>
            <p:ph type="dt" sz="half" idx="10"/>
          </p:nvPr>
        </p:nvSpPr>
        <p:spPr/>
        <p:txBody>
          <a:bodyPr/>
          <a:lstStyle/>
          <a:p>
            <a:r>
              <a:rPr lang="da-DK" smtClean="0"/>
              <a:t>Januar 2022</a:t>
            </a:r>
            <a:endParaRPr lang="da-DK" dirty="0"/>
          </a:p>
        </p:txBody>
      </p:sp>
      <p:sp>
        <p:nvSpPr>
          <p:cNvPr id="5" name="Pladsholder til sidefod 4"/>
          <p:cNvSpPr>
            <a:spLocks noGrp="1"/>
          </p:cNvSpPr>
          <p:nvPr>
            <p:ph type="ftr" sz="quarter" idx="11"/>
          </p:nvPr>
        </p:nvSpPr>
        <p:spPr/>
        <p:txBody>
          <a:bodyPr/>
          <a:lstStyle/>
          <a:p>
            <a:r>
              <a:rPr lang="da-DK" smtClean="0"/>
              <a:t>Brug af ikkefastansatte medarbejdere – ændringer i kvalitetsmodellen</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24</a:t>
            </a:fld>
            <a:endParaRPr lang="da-DK" dirty="0"/>
          </a:p>
        </p:txBody>
      </p:sp>
    </p:spTree>
    <p:extLst>
      <p:ext uri="{BB962C8B-B14F-4D97-AF65-F5344CB8AC3E}">
        <p14:creationId xmlns:p14="http://schemas.microsoft.com/office/powerpoint/2010/main" val="2562643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Voldsomme episoder og magtanvendelser</a:t>
            </a:r>
            <a:endParaRPr lang="da-DK" dirty="0"/>
          </a:p>
        </p:txBody>
      </p:sp>
      <p:sp>
        <p:nvSpPr>
          <p:cNvPr id="3" name="Pladsholder til indhold 2"/>
          <p:cNvSpPr>
            <a:spLocks noGrp="1"/>
          </p:cNvSpPr>
          <p:nvPr>
            <p:ph idx="1"/>
          </p:nvPr>
        </p:nvSpPr>
        <p:spPr/>
        <p:txBody>
          <a:bodyPr>
            <a:normAutofit fontScale="85000" lnSpcReduction="20000"/>
          </a:bodyPr>
          <a:lstStyle/>
          <a:p>
            <a:pPr marL="0" indent="0">
              <a:buNone/>
            </a:pPr>
            <a:r>
              <a:rPr lang="da-DK" dirty="0"/>
              <a:t>Socialtilsynet bør have fokus på:</a:t>
            </a:r>
          </a:p>
          <a:p>
            <a:pPr lvl="0"/>
            <a:r>
              <a:rPr lang="da-DK" dirty="0"/>
              <a:t>Om tilbuddet sikrer ikke-fastansatte medarbejdere introduktion og oplæring i forhold til forebyggelse af voldsomme episoder og magtanvendelser. </a:t>
            </a:r>
          </a:p>
          <a:p>
            <a:pPr lvl="0"/>
            <a:r>
              <a:rPr lang="da-DK" dirty="0"/>
              <a:t>Om tilbuddet sikrer, at ikke-fastansatte medarbejdere ikke arbejder alene og med for vanskelige opgaver. </a:t>
            </a:r>
          </a:p>
          <a:p>
            <a:pPr lvl="0"/>
            <a:r>
              <a:rPr lang="da-DK" dirty="0"/>
              <a:t>Om de ikke-fastansatte medarbejdere kender tilbuddets risikovurderingsmetoder og tilgange til konfliktnedtrapning. </a:t>
            </a:r>
          </a:p>
          <a:p>
            <a:pPr lvl="0"/>
            <a:r>
              <a:rPr lang="da-DK" dirty="0"/>
              <a:t>Om de ikke-fastansatte medarbejdere har adgang til supervision og faglig sparring </a:t>
            </a:r>
            <a:r>
              <a:rPr lang="da-DK" dirty="0" err="1"/>
              <a:t>ifm</a:t>
            </a:r>
            <a:r>
              <a:rPr lang="da-DK" dirty="0"/>
              <a:t>. voldsomme episoder og magtanvendelser. </a:t>
            </a:r>
          </a:p>
          <a:p>
            <a:pPr lvl="0"/>
            <a:r>
              <a:rPr lang="da-DK" dirty="0"/>
              <a:t>Om de ikke-fastansatte medarbejdere har kendskab til relevant lovgivning og procedurer ift. magtanvendelser.</a:t>
            </a:r>
          </a:p>
          <a:p>
            <a:pPr lvl="0"/>
            <a:r>
              <a:rPr lang="da-DK" dirty="0"/>
              <a:t>Om de ikke-fastansatte medarbejdere kender arbejdspladsens plan for håndtering af voldsomme episoder, procedurer for registrering og anmeldelse af trusler og vold, registrering af magtanvendelser mv. </a:t>
            </a:r>
          </a:p>
          <a:p>
            <a:pPr lvl="0"/>
            <a:r>
              <a:rPr lang="da-DK" dirty="0"/>
              <a:t>Om beføjelser for ikke-fastansatte medarbejdere fra eksterne bureauer i forhold til magtanvendelser er tydeligt beskrevet, og om er dette er i overensstemmelse med magtanvendelsesreglerne. </a:t>
            </a:r>
          </a:p>
          <a:p>
            <a:endParaRPr lang="da-DK" dirty="0"/>
          </a:p>
        </p:txBody>
      </p:sp>
      <p:sp>
        <p:nvSpPr>
          <p:cNvPr id="4" name="Pladsholder til dato 3"/>
          <p:cNvSpPr>
            <a:spLocks noGrp="1"/>
          </p:cNvSpPr>
          <p:nvPr>
            <p:ph type="dt" sz="half" idx="10"/>
          </p:nvPr>
        </p:nvSpPr>
        <p:spPr/>
        <p:txBody>
          <a:bodyPr/>
          <a:lstStyle/>
          <a:p>
            <a:r>
              <a:rPr lang="da-DK" smtClean="0"/>
              <a:t>Januar 2022</a:t>
            </a:r>
            <a:endParaRPr lang="da-DK" dirty="0"/>
          </a:p>
        </p:txBody>
      </p:sp>
      <p:sp>
        <p:nvSpPr>
          <p:cNvPr id="5" name="Pladsholder til sidefod 4"/>
          <p:cNvSpPr>
            <a:spLocks noGrp="1"/>
          </p:cNvSpPr>
          <p:nvPr>
            <p:ph type="ftr" sz="quarter" idx="11"/>
          </p:nvPr>
        </p:nvSpPr>
        <p:spPr/>
        <p:txBody>
          <a:bodyPr/>
          <a:lstStyle/>
          <a:p>
            <a:r>
              <a:rPr lang="da-DK" smtClean="0"/>
              <a:t>Brug af ikkefastansatte medarbejdere – ændringer i kvalitetsmodellen</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25</a:t>
            </a:fld>
            <a:endParaRPr lang="da-DK" dirty="0"/>
          </a:p>
        </p:txBody>
      </p:sp>
    </p:spTree>
    <p:extLst>
      <p:ext uri="{BB962C8B-B14F-4D97-AF65-F5344CB8AC3E}">
        <p14:creationId xmlns:p14="http://schemas.microsoft.com/office/powerpoint/2010/main" val="3127866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5</a:t>
            </a:r>
            <a:r>
              <a:rPr lang="da-DK" dirty="0" smtClean="0"/>
              <a:t>. Afslutning</a:t>
            </a:r>
            <a:r>
              <a:rPr lang="da-DK" dirty="0"/>
              <a:t/>
            </a:r>
            <a:br>
              <a:rPr lang="da-DK" dirty="0"/>
            </a:br>
            <a:endParaRPr lang="da-DK" dirty="0"/>
          </a:p>
        </p:txBody>
      </p:sp>
      <p:sp>
        <p:nvSpPr>
          <p:cNvPr id="3" name="Pladsholder til tekst 2"/>
          <p:cNvSpPr>
            <a:spLocks noGrp="1"/>
          </p:cNvSpPr>
          <p:nvPr>
            <p:ph type="body" sz="quarter" idx="14"/>
          </p:nvPr>
        </p:nvSpPr>
        <p:spPr/>
        <p:txBody>
          <a:bodyPr>
            <a:normAutofit fontScale="25000" lnSpcReduction="20000"/>
          </a:bodyPr>
          <a:lstStyle/>
          <a:p>
            <a:endParaRPr lang="da-DK"/>
          </a:p>
        </p:txBody>
      </p:sp>
      <p:sp>
        <p:nvSpPr>
          <p:cNvPr id="4" name="Pladsholder til tekst 3"/>
          <p:cNvSpPr>
            <a:spLocks noGrp="1"/>
          </p:cNvSpPr>
          <p:nvPr>
            <p:ph type="body" sz="quarter" idx="13"/>
          </p:nvPr>
        </p:nvSpPr>
        <p:spPr/>
        <p:txBody>
          <a:bodyPr>
            <a:normAutofit fontScale="25000" lnSpcReduction="20000"/>
          </a:bodyPr>
          <a:lstStyle/>
          <a:p>
            <a:endParaRPr lang="da-DK"/>
          </a:p>
        </p:txBody>
      </p:sp>
      <p:sp>
        <p:nvSpPr>
          <p:cNvPr id="5" name="Pladsholder til tekst 4"/>
          <p:cNvSpPr>
            <a:spLocks noGrp="1"/>
          </p:cNvSpPr>
          <p:nvPr>
            <p:ph type="body" sz="quarter" idx="11"/>
          </p:nvPr>
        </p:nvSpPr>
        <p:spPr/>
        <p:txBody>
          <a:bodyPr/>
          <a:lstStyle/>
          <a:p>
            <a:endParaRPr lang="da-DK"/>
          </a:p>
        </p:txBody>
      </p:sp>
      <p:sp>
        <p:nvSpPr>
          <p:cNvPr id="6" name="Pladsholder til tekst 5"/>
          <p:cNvSpPr>
            <a:spLocks noGrp="1"/>
          </p:cNvSpPr>
          <p:nvPr>
            <p:ph type="body" sz="quarter" idx="16"/>
          </p:nvPr>
        </p:nvSpPr>
        <p:spPr/>
        <p:txBody>
          <a:bodyPr>
            <a:normAutofit fontScale="25000" lnSpcReduction="20000"/>
          </a:bodyPr>
          <a:lstStyle/>
          <a:p>
            <a:endParaRPr lang="da-DK"/>
          </a:p>
        </p:txBody>
      </p:sp>
    </p:spTree>
    <p:extLst>
      <p:ext uri="{BB962C8B-B14F-4D97-AF65-F5344CB8AC3E}">
        <p14:creationId xmlns:p14="http://schemas.microsoft.com/office/powerpoint/2010/main" val="2806021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Find relevant materiale her</a:t>
            </a:r>
            <a:endParaRPr lang="da-DK" dirty="0"/>
          </a:p>
        </p:txBody>
      </p:sp>
      <p:sp>
        <p:nvSpPr>
          <p:cNvPr id="3" name="Pladsholder til indhold 2"/>
          <p:cNvSpPr>
            <a:spLocks noGrp="1"/>
          </p:cNvSpPr>
          <p:nvPr>
            <p:ph idx="1"/>
          </p:nvPr>
        </p:nvSpPr>
        <p:spPr/>
        <p:txBody>
          <a:bodyPr>
            <a:normAutofit/>
          </a:bodyPr>
          <a:lstStyle/>
          <a:p>
            <a:r>
              <a:rPr lang="da-DK" dirty="0" smtClean="0"/>
              <a:t>Håndbog for Socialtilsyn – Vejledninger og materialer, ikke-fastansatte medarbejdere.</a:t>
            </a:r>
          </a:p>
          <a:p>
            <a:r>
              <a:rPr lang="da-DK" i="1" dirty="0" smtClean="0"/>
              <a:t>Bekendtgørelse </a:t>
            </a:r>
            <a:r>
              <a:rPr lang="da-DK" i="1" dirty="0"/>
              <a:t>om socialtilsyn. BEK </a:t>
            </a:r>
            <a:r>
              <a:rPr lang="da-DK" i="1" dirty="0" err="1"/>
              <a:t>nr</a:t>
            </a:r>
            <a:r>
              <a:rPr lang="da-DK" i="1" dirty="0"/>
              <a:t> 469 af </a:t>
            </a:r>
            <a:r>
              <a:rPr lang="da-DK" i="1" dirty="0" smtClean="0"/>
              <a:t>21/04/2022</a:t>
            </a:r>
            <a:r>
              <a:rPr lang="da-DK" dirty="0" smtClean="0"/>
              <a:t> (kvalitetsmodellen, bilag 2).</a:t>
            </a:r>
            <a:endParaRPr lang="da-DK" dirty="0"/>
          </a:p>
          <a:p>
            <a:r>
              <a:rPr lang="da-DK" dirty="0" smtClean="0"/>
              <a:t>Ændringer til lov om Socialtilsyn: </a:t>
            </a:r>
            <a:r>
              <a:rPr lang="da-DK" i="1" dirty="0" smtClean="0"/>
              <a:t>Lov </a:t>
            </a:r>
            <a:r>
              <a:rPr lang="da-DK" i="1" dirty="0"/>
              <a:t>om ændring af lov om socialtilsyn og lov om social </a:t>
            </a:r>
            <a:r>
              <a:rPr lang="da-DK" i="1" dirty="0" smtClean="0"/>
              <a:t>service (</a:t>
            </a:r>
            <a:r>
              <a:rPr lang="da-DK" i="1" dirty="0"/>
              <a:t>Styrkelse af socialtilsynet og styrkelse af det økonomiske tilsyn med sociale tilbud</a:t>
            </a:r>
            <a:r>
              <a:rPr lang="da-DK" i="1" dirty="0" smtClean="0"/>
              <a:t>)</a:t>
            </a:r>
            <a:r>
              <a:rPr lang="da-DK" dirty="0" smtClean="0"/>
              <a:t>. </a:t>
            </a:r>
            <a:r>
              <a:rPr lang="da-DK" dirty="0"/>
              <a:t>LOV </a:t>
            </a:r>
            <a:r>
              <a:rPr lang="da-DK" dirty="0" err="1"/>
              <a:t>nr</a:t>
            </a:r>
            <a:r>
              <a:rPr lang="da-DK" dirty="0"/>
              <a:t> 2620 af </a:t>
            </a:r>
            <a:r>
              <a:rPr lang="da-DK" dirty="0" smtClean="0"/>
              <a:t>28/12/2021. </a:t>
            </a:r>
          </a:p>
          <a:p>
            <a:r>
              <a:rPr lang="da-DK" dirty="0" smtClean="0"/>
              <a:t>Politisk aftale om socialtilsyn kan ses på Social- og Ældreministeriets hjemmeside.</a:t>
            </a:r>
          </a:p>
          <a:p>
            <a:r>
              <a:rPr lang="da-DK" i="1" dirty="0" smtClean="0"/>
              <a:t>Kort fortalt - Omkostninger </a:t>
            </a:r>
            <a:r>
              <a:rPr lang="da-DK" i="1" dirty="0"/>
              <a:t>til vikarer på døgntilbud og </a:t>
            </a:r>
            <a:r>
              <a:rPr lang="da-DK" i="1" dirty="0" smtClean="0"/>
              <a:t>anbringelsessteder</a:t>
            </a:r>
            <a:r>
              <a:rPr lang="da-DK" dirty="0" smtClean="0"/>
              <a:t>. Social- og Ældreministeriet</a:t>
            </a:r>
            <a:r>
              <a:rPr lang="da-DK" dirty="0"/>
              <a:t> </a:t>
            </a:r>
            <a:r>
              <a:rPr lang="da-DK" dirty="0" smtClean="0"/>
              <a:t>2021.</a:t>
            </a:r>
            <a:endParaRPr lang="da-DK" dirty="0"/>
          </a:p>
        </p:txBody>
      </p:sp>
      <p:sp>
        <p:nvSpPr>
          <p:cNvPr id="4" name="Pladsholder til dato 3"/>
          <p:cNvSpPr>
            <a:spLocks noGrp="1"/>
          </p:cNvSpPr>
          <p:nvPr>
            <p:ph type="dt" sz="half" idx="10"/>
          </p:nvPr>
        </p:nvSpPr>
        <p:spPr/>
        <p:txBody>
          <a:bodyPr/>
          <a:lstStyle/>
          <a:p>
            <a:r>
              <a:rPr lang="da-DK" smtClean="0"/>
              <a:t>Januar 2022</a:t>
            </a:r>
            <a:endParaRPr lang="da-DK" dirty="0"/>
          </a:p>
        </p:txBody>
      </p:sp>
      <p:sp>
        <p:nvSpPr>
          <p:cNvPr id="5" name="Pladsholder til sidefod 4"/>
          <p:cNvSpPr>
            <a:spLocks noGrp="1"/>
          </p:cNvSpPr>
          <p:nvPr>
            <p:ph type="ftr" sz="quarter" idx="11"/>
          </p:nvPr>
        </p:nvSpPr>
        <p:spPr/>
        <p:txBody>
          <a:bodyPr/>
          <a:lstStyle/>
          <a:p>
            <a:r>
              <a:rPr lang="da-DK" smtClean="0"/>
              <a:t>Brug af ikkefastansatte medarbejdere – ændringer i kvalitetsmodellen</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27</a:t>
            </a:fld>
            <a:endParaRPr lang="da-DK" dirty="0"/>
          </a:p>
        </p:txBody>
      </p:sp>
    </p:spTree>
    <p:extLst>
      <p:ext uri="{BB962C8B-B14F-4D97-AF65-F5344CB8AC3E}">
        <p14:creationId xmlns:p14="http://schemas.microsoft.com/office/powerpoint/2010/main" val="404441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1. Baggrund</a:t>
            </a:r>
            <a:endParaRPr lang="da-DK" dirty="0"/>
          </a:p>
        </p:txBody>
      </p:sp>
      <p:sp>
        <p:nvSpPr>
          <p:cNvPr id="3" name="Pladsholder til tekst 2"/>
          <p:cNvSpPr>
            <a:spLocks noGrp="1"/>
          </p:cNvSpPr>
          <p:nvPr>
            <p:ph type="body" sz="quarter" idx="14"/>
          </p:nvPr>
        </p:nvSpPr>
        <p:spPr/>
        <p:txBody>
          <a:bodyPr>
            <a:normAutofit fontScale="25000" lnSpcReduction="20000"/>
          </a:bodyPr>
          <a:lstStyle/>
          <a:p>
            <a:endParaRPr lang="da-DK"/>
          </a:p>
        </p:txBody>
      </p:sp>
      <p:sp>
        <p:nvSpPr>
          <p:cNvPr id="4" name="Pladsholder til tekst 3"/>
          <p:cNvSpPr>
            <a:spLocks noGrp="1"/>
          </p:cNvSpPr>
          <p:nvPr>
            <p:ph type="body" sz="quarter" idx="13"/>
          </p:nvPr>
        </p:nvSpPr>
        <p:spPr/>
        <p:txBody>
          <a:bodyPr>
            <a:normAutofit fontScale="25000" lnSpcReduction="20000"/>
          </a:bodyPr>
          <a:lstStyle/>
          <a:p>
            <a:endParaRPr lang="da-DK"/>
          </a:p>
        </p:txBody>
      </p:sp>
      <p:sp>
        <p:nvSpPr>
          <p:cNvPr id="5" name="Pladsholder til tekst 4"/>
          <p:cNvSpPr>
            <a:spLocks noGrp="1"/>
          </p:cNvSpPr>
          <p:nvPr>
            <p:ph type="body" sz="quarter" idx="11"/>
          </p:nvPr>
        </p:nvSpPr>
        <p:spPr/>
        <p:txBody>
          <a:bodyPr/>
          <a:lstStyle/>
          <a:p>
            <a:endParaRPr lang="da-DK"/>
          </a:p>
        </p:txBody>
      </p:sp>
      <p:sp>
        <p:nvSpPr>
          <p:cNvPr id="6" name="Pladsholder til tekst 5"/>
          <p:cNvSpPr>
            <a:spLocks noGrp="1"/>
          </p:cNvSpPr>
          <p:nvPr>
            <p:ph type="body" sz="quarter" idx="16"/>
          </p:nvPr>
        </p:nvSpPr>
        <p:spPr/>
        <p:txBody>
          <a:bodyPr>
            <a:normAutofit fontScale="25000" lnSpcReduction="20000"/>
          </a:bodyPr>
          <a:lstStyle/>
          <a:p>
            <a:endParaRPr lang="da-DK"/>
          </a:p>
        </p:txBody>
      </p:sp>
    </p:spTree>
    <p:extLst>
      <p:ext uri="{BB962C8B-B14F-4D97-AF65-F5344CB8AC3E}">
        <p14:creationId xmlns:p14="http://schemas.microsoft.com/office/powerpoint/2010/main" val="191451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Politisk aftale – intentionerne bag </a:t>
            </a:r>
            <a:r>
              <a:rPr lang="da-DK" dirty="0" smtClean="0"/>
              <a:t>ændringerne I</a:t>
            </a:r>
            <a:endParaRPr lang="da-DK" dirty="0"/>
          </a:p>
        </p:txBody>
      </p:sp>
      <p:sp>
        <p:nvSpPr>
          <p:cNvPr id="3" name="Pladsholder til indhold 2"/>
          <p:cNvSpPr>
            <a:spLocks noGrp="1"/>
          </p:cNvSpPr>
          <p:nvPr>
            <p:ph idx="1"/>
          </p:nvPr>
        </p:nvSpPr>
        <p:spPr/>
        <p:txBody>
          <a:bodyPr>
            <a:normAutofit/>
          </a:bodyPr>
          <a:lstStyle/>
          <a:p>
            <a:pPr marL="0" indent="0">
              <a:buNone/>
            </a:pPr>
            <a:r>
              <a:rPr lang="da-DK" i="1" dirty="0"/>
              <a:t>Aftale om styrkelse af socialtilsynet og styrkelse af det økonomiske tilsyn med sociale tilbud</a:t>
            </a:r>
            <a:r>
              <a:rPr lang="da-DK" dirty="0"/>
              <a:t>, Social- og Ældreministeriet, april 2021. Bilag 1.</a:t>
            </a:r>
          </a:p>
          <a:p>
            <a:pPr marL="0" indent="0">
              <a:buNone/>
            </a:pPr>
            <a:r>
              <a:rPr lang="da-DK" b="1" dirty="0" smtClean="0"/>
              <a:t>1</a:t>
            </a:r>
            <a:r>
              <a:rPr lang="da-DK" b="1" dirty="0"/>
              <a:t>. Generel styrkelse af </a:t>
            </a:r>
            <a:r>
              <a:rPr lang="da-DK" b="1" dirty="0" smtClean="0"/>
              <a:t>socialtilsynet </a:t>
            </a:r>
            <a:r>
              <a:rPr lang="da-DK" dirty="0"/>
              <a:t>(s. 1 i den politiske aftale)</a:t>
            </a:r>
          </a:p>
          <a:p>
            <a:pPr marL="0" indent="0">
              <a:buNone/>
            </a:pPr>
            <a:r>
              <a:rPr lang="da-DK" dirty="0" smtClean="0"/>
              <a:t>Aftaleparterne </a:t>
            </a:r>
            <a:r>
              <a:rPr lang="da-DK" dirty="0"/>
              <a:t>er enige om at styrke rammerne for socialtilsynets arbejde, så tilsynet får bedre mulighed for at gribe ind over for sociale tilbud, hvor kvaliteten ikke er i orden. Derfor gives socialtilsynet styrkede reaktionsmuligheder, ligesom mulighederne for, at socialtilsynene kan indhente de nødvendige oplysninger til brug for tilsynet, forbedres og pligten til at videregive dem skærpes. </a:t>
            </a:r>
            <a:r>
              <a:rPr lang="da-DK" u="sng" dirty="0"/>
              <a:t>Derudover styrkes socialtilsynets fokus på de sociale tilbuds brug af vikarer</a:t>
            </a:r>
            <a:r>
              <a:rPr lang="da-DK" dirty="0"/>
              <a:t>, </a:t>
            </a:r>
            <a:r>
              <a:rPr lang="da-DK" dirty="0" smtClean="0"/>
              <a:t>[…]</a:t>
            </a:r>
            <a:endParaRPr lang="da-DK" dirty="0"/>
          </a:p>
        </p:txBody>
      </p:sp>
      <p:sp>
        <p:nvSpPr>
          <p:cNvPr id="5" name="Pladsholder til sidefod 4"/>
          <p:cNvSpPr>
            <a:spLocks noGrp="1"/>
          </p:cNvSpPr>
          <p:nvPr>
            <p:ph type="ftr" sz="quarter" idx="11"/>
          </p:nvPr>
        </p:nvSpPr>
        <p:spPr/>
        <p:txBody>
          <a:bodyPr/>
          <a:lstStyle/>
          <a:p>
            <a:r>
              <a:rPr lang="da-DK" smtClean="0"/>
              <a:t>Brug af ikkefastansatte medarbejdere – ændringer i kvalitetsmodellen</a:t>
            </a:r>
            <a:endParaRPr lang="da-DK" dirty="0"/>
          </a:p>
        </p:txBody>
      </p:sp>
      <p:sp>
        <p:nvSpPr>
          <p:cNvPr id="6" name="Pladsholder til slidenummer 5"/>
          <p:cNvSpPr>
            <a:spLocks noGrp="1"/>
          </p:cNvSpPr>
          <p:nvPr>
            <p:ph type="sldNum" sz="quarter" idx="12"/>
          </p:nvPr>
        </p:nvSpPr>
        <p:spPr/>
        <p:txBody>
          <a:bodyPr/>
          <a:lstStyle/>
          <a:p>
            <a:fld id="{1C4DB2EE-0873-4EBD-BD17-6A767A2B9A33}" type="slidenum">
              <a:rPr lang="da-DK" smtClean="0"/>
              <a:pPr/>
              <a:t>4</a:t>
            </a:fld>
            <a:endParaRPr lang="da-DK" dirty="0"/>
          </a:p>
        </p:txBody>
      </p:sp>
      <p:sp>
        <p:nvSpPr>
          <p:cNvPr id="7" name="Pladsholder til dato 6"/>
          <p:cNvSpPr>
            <a:spLocks noGrp="1"/>
          </p:cNvSpPr>
          <p:nvPr>
            <p:ph type="dt" sz="half" idx="10"/>
          </p:nvPr>
        </p:nvSpPr>
        <p:spPr/>
        <p:txBody>
          <a:bodyPr/>
          <a:lstStyle/>
          <a:p>
            <a:r>
              <a:rPr lang="da-DK" smtClean="0"/>
              <a:t>Januar 2022</a:t>
            </a:r>
            <a:endParaRPr lang="da-DK" dirty="0"/>
          </a:p>
        </p:txBody>
      </p:sp>
    </p:spTree>
    <p:extLst>
      <p:ext uri="{BB962C8B-B14F-4D97-AF65-F5344CB8AC3E}">
        <p14:creationId xmlns:p14="http://schemas.microsoft.com/office/powerpoint/2010/main" val="2751078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Politisk aftale – intentionerne bag ændringerne II</a:t>
            </a:r>
            <a:endParaRPr lang="da-DK" dirty="0"/>
          </a:p>
        </p:txBody>
      </p:sp>
      <p:sp>
        <p:nvSpPr>
          <p:cNvPr id="3" name="Pladsholder til indhold 2"/>
          <p:cNvSpPr>
            <a:spLocks noGrp="1"/>
          </p:cNvSpPr>
          <p:nvPr>
            <p:ph idx="1"/>
          </p:nvPr>
        </p:nvSpPr>
        <p:spPr>
          <a:xfrm>
            <a:off x="628649" y="1628774"/>
            <a:ext cx="7904163" cy="4536529"/>
          </a:xfrm>
        </p:spPr>
        <p:txBody>
          <a:bodyPr>
            <a:normAutofit fontScale="92500" lnSpcReduction="20000"/>
          </a:bodyPr>
          <a:lstStyle/>
          <a:p>
            <a:pPr marL="0" indent="0">
              <a:buNone/>
            </a:pPr>
            <a:r>
              <a:rPr lang="da-DK" i="1" dirty="0" smtClean="0"/>
              <a:t>Aftale </a:t>
            </a:r>
            <a:r>
              <a:rPr lang="da-DK" i="1" dirty="0"/>
              <a:t>om styrkelse af socialtilsynet og styrkelse af det økonomiske tilsyn med sociale tilbud</a:t>
            </a:r>
            <a:r>
              <a:rPr lang="da-DK" dirty="0"/>
              <a:t>, Social- og Ældreministeriet, april </a:t>
            </a:r>
            <a:r>
              <a:rPr lang="da-DK" dirty="0" smtClean="0"/>
              <a:t>2021. Bilag 1.</a:t>
            </a:r>
            <a:endParaRPr lang="da-DK" dirty="0"/>
          </a:p>
          <a:p>
            <a:pPr marL="0" indent="0">
              <a:buNone/>
            </a:pPr>
            <a:r>
              <a:rPr lang="da-DK" b="1" dirty="0" smtClean="0"/>
              <a:t>Fokus på brug af vikarer </a:t>
            </a:r>
            <a:r>
              <a:rPr lang="da-DK" dirty="0" smtClean="0"/>
              <a:t>(</a:t>
            </a:r>
            <a:r>
              <a:rPr lang="da-DK" dirty="0"/>
              <a:t>s. 2 i den politiske aftale). </a:t>
            </a:r>
          </a:p>
          <a:p>
            <a:r>
              <a:rPr lang="da-DK" dirty="0" smtClean="0"/>
              <a:t>Et højt forbrug af vikarer i et tilbud kan have negativ betydning for kvaliteten i indsatsen i et tilbud. Derfor ønsker aftaleparterne, at socialtilsynet skal have et </a:t>
            </a:r>
            <a:r>
              <a:rPr lang="da-DK" u="sng" dirty="0" smtClean="0"/>
              <a:t>skærpet fokus på sociale tilbuds brug af vikarer og ikke fast ansat personale</a:t>
            </a:r>
            <a:r>
              <a:rPr lang="da-DK" dirty="0" smtClean="0"/>
              <a:t> med borgerelaterede opgaver, herunder når et tilbuds personalekompetencer vurderes, da en omfattende brug af vikarer kan have stor betydning for, om tilbuddet er i stand til at tilrettelægge og udøve en systematisk pædagogisk indsats, hvor der arbejdes målrettet med beboernes udvikling i tilbuddet </a:t>
            </a:r>
          </a:p>
          <a:p>
            <a:r>
              <a:rPr lang="da-DK" dirty="0" smtClean="0"/>
              <a:t>Der fastsættes derfor </a:t>
            </a:r>
            <a:r>
              <a:rPr lang="da-DK" u="sng" dirty="0" smtClean="0"/>
              <a:t>en ny indikator i kvalitetsmodellen</a:t>
            </a:r>
            <a:r>
              <a:rPr lang="da-DK" dirty="0" smtClean="0"/>
              <a:t>, som skal sikre, at et højt forbrug af vikarer og ikke fastansat personale, bliver et element i socialtilsynets vurdering af tilbuddets kvalitet. </a:t>
            </a:r>
          </a:p>
          <a:p>
            <a:r>
              <a:rPr lang="da-DK" dirty="0" smtClean="0"/>
              <a:t>Når det er nødvendigt at bruge vikarer i et socialt tilbud, skal der </a:t>
            </a:r>
            <a:r>
              <a:rPr lang="da-DK" u="sng" dirty="0" smtClean="0"/>
              <a:t>stilles krav til vikarernes kompetencer</a:t>
            </a:r>
            <a:r>
              <a:rPr lang="da-DK" dirty="0" smtClean="0"/>
              <a:t> på samme måde som til tilbuddets faste personale. Sådan er det allerede i dag. Kvalitetsmodellen vil derfor blive præciseret, så det bliver klart, at socialtilsynets vurdering af medarbejdernes kompetencer omfatter både fastansatte og vikarer.</a:t>
            </a:r>
          </a:p>
          <a:p>
            <a:endParaRPr lang="da-DK" dirty="0"/>
          </a:p>
        </p:txBody>
      </p:sp>
      <p:sp>
        <p:nvSpPr>
          <p:cNvPr id="5" name="Pladsholder til sidefod 4"/>
          <p:cNvSpPr>
            <a:spLocks noGrp="1"/>
          </p:cNvSpPr>
          <p:nvPr>
            <p:ph type="ftr" sz="quarter" idx="11"/>
          </p:nvPr>
        </p:nvSpPr>
        <p:spPr/>
        <p:txBody>
          <a:bodyPr/>
          <a:lstStyle/>
          <a:p>
            <a:r>
              <a:rPr lang="da-DK" dirty="0"/>
              <a:t>Brug af ikkefastansatte medarbejdere – ændringer i kvalitetsmodellen</a:t>
            </a:r>
          </a:p>
        </p:txBody>
      </p:sp>
      <p:sp>
        <p:nvSpPr>
          <p:cNvPr id="6" name="Pladsholder til slidenummer 5"/>
          <p:cNvSpPr>
            <a:spLocks noGrp="1"/>
          </p:cNvSpPr>
          <p:nvPr>
            <p:ph type="sldNum" sz="quarter" idx="12"/>
          </p:nvPr>
        </p:nvSpPr>
        <p:spPr/>
        <p:txBody>
          <a:bodyPr/>
          <a:lstStyle/>
          <a:p>
            <a:fld id="{1C4DB2EE-0873-4EBD-BD17-6A767A2B9A33}" type="slidenum">
              <a:rPr lang="da-DK" smtClean="0"/>
              <a:pPr/>
              <a:t>5</a:t>
            </a:fld>
            <a:endParaRPr lang="da-DK" dirty="0"/>
          </a:p>
        </p:txBody>
      </p:sp>
      <p:sp>
        <p:nvSpPr>
          <p:cNvPr id="7" name="Pladsholder til dato 6"/>
          <p:cNvSpPr>
            <a:spLocks noGrp="1"/>
          </p:cNvSpPr>
          <p:nvPr>
            <p:ph type="dt" sz="half" idx="10"/>
          </p:nvPr>
        </p:nvSpPr>
        <p:spPr/>
        <p:txBody>
          <a:bodyPr/>
          <a:lstStyle/>
          <a:p>
            <a:r>
              <a:rPr lang="da-DK" smtClean="0"/>
              <a:t>Januar 2022</a:t>
            </a:r>
            <a:endParaRPr lang="da-DK" dirty="0"/>
          </a:p>
        </p:txBody>
      </p:sp>
    </p:spTree>
    <p:extLst>
      <p:ext uri="{BB962C8B-B14F-4D97-AF65-F5344CB8AC3E}">
        <p14:creationId xmlns:p14="http://schemas.microsoft.com/office/powerpoint/2010/main" val="908584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Ny bekendtgørelse om socialtilsyn</a:t>
            </a:r>
            <a:endParaRPr lang="da-DK" dirty="0"/>
          </a:p>
        </p:txBody>
      </p:sp>
      <p:sp>
        <p:nvSpPr>
          <p:cNvPr id="3" name="Pladsholder til indhold 2"/>
          <p:cNvSpPr>
            <a:spLocks noGrp="1"/>
          </p:cNvSpPr>
          <p:nvPr>
            <p:ph idx="1"/>
          </p:nvPr>
        </p:nvSpPr>
        <p:spPr/>
        <p:txBody>
          <a:bodyPr>
            <a:normAutofit/>
          </a:bodyPr>
          <a:lstStyle/>
          <a:p>
            <a:r>
              <a:rPr lang="da-DK" dirty="0" smtClean="0"/>
              <a:t>Ændringerne i kvalitetsmodellen fremgår af bekendtgørelsen, og trådte i kraft 1. februar 2022.</a:t>
            </a:r>
          </a:p>
          <a:p>
            <a:r>
              <a:rPr lang="da-DK" dirty="0" smtClean="0"/>
              <a:t>Her bruges begrebet ”ikke-fastansatte medarbejdere”.</a:t>
            </a:r>
          </a:p>
          <a:p>
            <a:r>
              <a:rPr lang="da-DK" dirty="0" smtClean="0"/>
              <a:t>”Ikke-fastansatte medarbejdere med borgerrelaterede opgaver” bruges for at tydeliggøre:</a:t>
            </a:r>
          </a:p>
          <a:p>
            <a:pPr lvl="2"/>
            <a:r>
              <a:rPr lang="da-DK" i="0" dirty="0" smtClean="0"/>
              <a:t>at fokus skal være på ikkefastansatte medarbejdere bredt set – ikke alene vikarer </a:t>
            </a:r>
            <a:r>
              <a:rPr lang="da-DK" i="0" dirty="0"/>
              <a:t>fra eksterne </a:t>
            </a:r>
            <a:r>
              <a:rPr lang="da-DK" i="0" dirty="0" smtClean="0"/>
              <a:t>vikarbureauer, men også fx timelønnede medarbejdere, som tilbuddet bruger løbende.</a:t>
            </a:r>
          </a:p>
          <a:p>
            <a:pPr lvl="2"/>
            <a:r>
              <a:rPr lang="da-DK" i="0" dirty="0" smtClean="0"/>
              <a:t>at fokus skal være på de medarbejdere, som indgår i den pædagogiske indsats over for borgerne.</a:t>
            </a:r>
            <a:endParaRPr lang="da-DK" i="0" dirty="0"/>
          </a:p>
          <a:p>
            <a:endParaRPr lang="da-DK" dirty="0"/>
          </a:p>
        </p:txBody>
      </p:sp>
      <p:sp>
        <p:nvSpPr>
          <p:cNvPr id="5" name="Pladsholder til sidefod 4"/>
          <p:cNvSpPr>
            <a:spLocks noGrp="1"/>
          </p:cNvSpPr>
          <p:nvPr>
            <p:ph type="ftr" sz="quarter" idx="11"/>
          </p:nvPr>
        </p:nvSpPr>
        <p:spPr/>
        <p:txBody>
          <a:bodyPr/>
          <a:lstStyle/>
          <a:p>
            <a:r>
              <a:rPr lang="da-DK" dirty="0"/>
              <a:t>Brug af ikkefastansatte medarbejdere – ændringer i kvalitetsmodellen</a:t>
            </a:r>
          </a:p>
        </p:txBody>
      </p:sp>
      <p:sp>
        <p:nvSpPr>
          <p:cNvPr id="6" name="Pladsholder til slidenummer 5"/>
          <p:cNvSpPr>
            <a:spLocks noGrp="1"/>
          </p:cNvSpPr>
          <p:nvPr>
            <p:ph type="sldNum" sz="quarter" idx="12"/>
          </p:nvPr>
        </p:nvSpPr>
        <p:spPr/>
        <p:txBody>
          <a:bodyPr/>
          <a:lstStyle/>
          <a:p>
            <a:fld id="{1C4DB2EE-0873-4EBD-BD17-6A767A2B9A33}" type="slidenum">
              <a:rPr lang="da-DK" smtClean="0"/>
              <a:pPr/>
              <a:t>6</a:t>
            </a:fld>
            <a:endParaRPr lang="da-DK" dirty="0"/>
          </a:p>
        </p:txBody>
      </p:sp>
      <p:sp>
        <p:nvSpPr>
          <p:cNvPr id="7" name="Pladsholder til dato 6"/>
          <p:cNvSpPr>
            <a:spLocks noGrp="1"/>
          </p:cNvSpPr>
          <p:nvPr>
            <p:ph type="dt" sz="half" idx="10"/>
          </p:nvPr>
        </p:nvSpPr>
        <p:spPr/>
        <p:txBody>
          <a:bodyPr/>
          <a:lstStyle/>
          <a:p>
            <a:r>
              <a:rPr lang="da-DK" smtClean="0"/>
              <a:t>Januar 2022</a:t>
            </a:r>
            <a:endParaRPr lang="da-DK" dirty="0"/>
          </a:p>
        </p:txBody>
      </p:sp>
    </p:spTree>
    <p:extLst>
      <p:ext uri="{BB962C8B-B14F-4D97-AF65-F5344CB8AC3E}">
        <p14:creationId xmlns:p14="http://schemas.microsoft.com/office/powerpoint/2010/main" val="3649416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2. Ændringer i kvalitetsmodellen</a:t>
            </a:r>
            <a:endParaRPr lang="da-DK" dirty="0"/>
          </a:p>
        </p:txBody>
      </p:sp>
      <p:sp>
        <p:nvSpPr>
          <p:cNvPr id="3" name="Pladsholder til tekst 2"/>
          <p:cNvSpPr>
            <a:spLocks noGrp="1"/>
          </p:cNvSpPr>
          <p:nvPr>
            <p:ph type="body" sz="quarter" idx="14"/>
          </p:nvPr>
        </p:nvSpPr>
        <p:spPr/>
        <p:txBody>
          <a:bodyPr>
            <a:normAutofit fontScale="25000" lnSpcReduction="20000"/>
          </a:bodyPr>
          <a:lstStyle/>
          <a:p>
            <a:endParaRPr lang="da-DK"/>
          </a:p>
        </p:txBody>
      </p:sp>
      <p:sp>
        <p:nvSpPr>
          <p:cNvPr id="4" name="Pladsholder til tekst 3"/>
          <p:cNvSpPr>
            <a:spLocks noGrp="1"/>
          </p:cNvSpPr>
          <p:nvPr>
            <p:ph type="body" sz="quarter" idx="13"/>
          </p:nvPr>
        </p:nvSpPr>
        <p:spPr/>
        <p:txBody>
          <a:bodyPr>
            <a:normAutofit fontScale="25000" lnSpcReduction="20000"/>
          </a:bodyPr>
          <a:lstStyle/>
          <a:p>
            <a:endParaRPr lang="da-DK"/>
          </a:p>
        </p:txBody>
      </p:sp>
      <p:sp>
        <p:nvSpPr>
          <p:cNvPr id="5" name="Pladsholder til tekst 4"/>
          <p:cNvSpPr>
            <a:spLocks noGrp="1"/>
          </p:cNvSpPr>
          <p:nvPr>
            <p:ph type="body" sz="quarter" idx="11"/>
          </p:nvPr>
        </p:nvSpPr>
        <p:spPr/>
        <p:txBody>
          <a:bodyPr/>
          <a:lstStyle/>
          <a:p>
            <a:endParaRPr lang="da-DK"/>
          </a:p>
        </p:txBody>
      </p:sp>
      <p:sp>
        <p:nvSpPr>
          <p:cNvPr id="6" name="Pladsholder til tekst 5"/>
          <p:cNvSpPr>
            <a:spLocks noGrp="1"/>
          </p:cNvSpPr>
          <p:nvPr>
            <p:ph type="body" sz="quarter" idx="16"/>
          </p:nvPr>
        </p:nvSpPr>
        <p:spPr/>
        <p:txBody>
          <a:bodyPr>
            <a:normAutofit fontScale="25000" lnSpcReduction="20000"/>
          </a:bodyPr>
          <a:lstStyle/>
          <a:p>
            <a:endParaRPr lang="da-DK"/>
          </a:p>
        </p:txBody>
      </p:sp>
    </p:spTree>
    <p:extLst>
      <p:ext uri="{BB962C8B-B14F-4D97-AF65-F5344CB8AC3E}">
        <p14:creationId xmlns:p14="http://schemas.microsoft.com/office/powerpoint/2010/main" val="259818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Tema Organisation og ledelse – tilføjelse i temateksten</a:t>
            </a:r>
            <a:endParaRPr lang="da-DK" dirty="0"/>
          </a:p>
        </p:txBody>
      </p:sp>
      <p:sp>
        <p:nvSpPr>
          <p:cNvPr id="3" name="Pladsholder til indhold 2"/>
          <p:cNvSpPr>
            <a:spLocks noGrp="1"/>
          </p:cNvSpPr>
          <p:nvPr>
            <p:ph idx="1"/>
          </p:nvPr>
        </p:nvSpPr>
        <p:spPr/>
        <p:txBody>
          <a:bodyPr>
            <a:normAutofit/>
          </a:bodyPr>
          <a:lstStyle/>
          <a:p>
            <a:pPr marL="0" indent="0">
              <a:buNone/>
            </a:pPr>
            <a:r>
              <a:rPr lang="da-DK" dirty="0" smtClean="0"/>
              <a:t>En </a:t>
            </a:r>
            <a:r>
              <a:rPr lang="da-DK" dirty="0"/>
              <a:t>væsentlig forudsætning for kvaliteten af sociale tilbud er en hensigtsmæssig organisering samt en kompetent og ansvarlig ledelse. En kompetent og ansvarlig ledelse er blandt andet kendetegnet ved at drive tilbuddet fagligt og økonomisk forsvarligt, sætte rammerne for tilbuddets strategiske udvikling og varetage den daglige drift. </a:t>
            </a:r>
            <a:r>
              <a:rPr lang="da-DK" dirty="0">
                <a:solidFill>
                  <a:srgbClr val="FF0000"/>
                </a:solidFill>
              </a:rPr>
              <a:t>Herunder er tilbuddets brug af </a:t>
            </a:r>
            <a:r>
              <a:rPr lang="da-DK" dirty="0" smtClean="0">
                <a:solidFill>
                  <a:srgbClr val="FF0000"/>
                </a:solidFill>
              </a:rPr>
              <a:t>ikkefastansatte medarbejdere med borgerrelaterede opgaver et </a:t>
            </a:r>
            <a:r>
              <a:rPr lang="da-DK" dirty="0">
                <a:solidFill>
                  <a:srgbClr val="FF0000"/>
                </a:solidFill>
              </a:rPr>
              <a:t>væsentligt </a:t>
            </a:r>
            <a:r>
              <a:rPr lang="da-DK" dirty="0" smtClean="0">
                <a:solidFill>
                  <a:srgbClr val="FF0000"/>
                </a:solidFill>
              </a:rPr>
              <a:t>element.</a:t>
            </a:r>
            <a:endParaRPr lang="da-DK" dirty="0"/>
          </a:p>
          <a:p>
            <a:endParaRPr lang="da-DK" dirty="0" smtClean="0"/>
          </a:p>
          <a:p>
            <a:endParaRPr lang="da-DK" dirty="0"/>
          </a:p>
          <a:p>
            <a:endParaRPr lang="da-DK" dirty="0"/>
          </a:p>
        </p:txBody>
      </p:sp>
      <p:sp>
        <p:nvSpPr>
          <p:cNvPr id="5" name="Pladsholder til sidefod 4"/>
          <p:cNvSpPr>
            <a:spLocks noGrp="1"/>
          </p:cNvSpPr>
          <p:nvPr>
            <p:ph type="ftr" sz="quarter" idx="11"/>
          </p:nvPr>
        </p:nvSpPr>
        <p:spPr/>
        <p:txBody>
          <a:bodyPr/>
          <a:lstStyle/>
          <a:p>
            <a:r>
              <a:rPr lang="da-DK" dirty="0"/>
              <a:t>Brug af ikkefastansatte medarbejdere – ændringer i kvalitetsmodellen</a:t>
            </a:r>
          </a:p>
        </p:txBody>
      </p:sp>
      <p:sp>
        <p:nvSpPr>
          <p:cNvPr id="6" name="Pladsholder til slidenummer 5"/>
          <p:cNvSpPr>
            <a:spLocks noGrp="1"/>
          </p:cNvSpPr>
          <p:nvPr>
            <p:ph type="sldNum" sz="quarter" idx="12"/>
          </p:nvPr>
        </p:nvSpPr>
        <p:spPr/>
        <p:txBody>
          <a:bodyPr/>
          <a:lstStyle/>
          <a:p>
            <a:fld id="{1C4DB2EE-0873-4EBD-BD17-6A767A2B9A33}" type="slidenum">
              <a:rPr lang="da-DK" smtClean="0"/>
              <a:pPr/>
              <a:t>8</a:t>
            </a:fld>
            <a:endParaRPr lang="da-DK" dirty="0"/>
          </a:p>
        </p:txBody>
      </p:sp>
      <p:sp>
        <p:nvSpPr>
          <p:cNvPr id="7" name="Pladsholder til dato 6"/>
          <p:cNvSpPr>
            <a:spLocks noGrp="1"/>
          </p:cNvSpPr>
          <p:nvPr>
            <p:ph type="dt" sz="half" idx="10"/>
          </p:nvPr>
        </p:nvSpPr>
        <p:spPr/>
        <p:txBody>
          <a:bodyPr/>
          <a:lstStyle/>
          <a:p>
            <a:r>
              <a:rPr lang="da-DK" smtClean="0"/>
              <a:t>Januar 2022</a:t>
            </a:r>
            <a:endParaRPr lang="da-DK" dirty="0"/>
          </a:p>
        </p:txBody>
      </p:sp>
    </p:spTree>
    <p:extLst>
      <p:ext uri="{BB962C8B-B14F-4D97-AF65-F5344CB8AC3E}">
        <p14:creationId xmlns:p14="http://schemas.microsoft.com/office/powerpoint/2010/main" val="3753213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Tema Organisation </a:t>
            </a:r>
            <a:r>
              <a:rPr lang="da-DK" dirty="0"/>
              <a:t>og ledelse </a:t>
            </a:r>
            <a:r>
              <a:rPr lang="da-DK" dirty="0" smtClean="0"/>
              <a:t>– ny indikator</a:t>
            </a:r>
            <a:endParaRPr lang="da-DK" dirty="0"/>
          </a:p>
        </p:txBody>
      </p:sp>
      <p:sp>
        <p:nvSpPr>
          <p:cNvPr id="3" name="Pladsholder til indhold 2"/>
          <p:cNvSpPr>
            <a:spLocks noGrp="1"/>
          </p:cNvSpPr>
          <p:nvPr>
            <p:ph idx="1"/>
          </p:nvPr>
        </p:nvSpPr>
        <p:spPr/>
        <p:txBody>
          <a:bodyPr>
            <a:normAutofit fontScale="85000" lnSpcReduction="10000"/>
          </a:bodyPr>
          <a:lstStyle/>
          <a:p>
            <a:pPr marL="0" indent="0">
              <a:buNone/>
            </a:pPr>
            <a:endParaRPr lang="da-DK" dirty="0" smtClean="0"/>
          </a:p>
          <a:p>
            <a:pPr marL="0" indent="0">
              <a:buNone/>
            </a:pPr>
            <a:r>
              <a:rPr lang="da-DK" b="1" dirty="0" smtClean="0"/>
              <a:t>Kriterium </a:t>
            </a:r>
            <a:r>
              <a:rPr lang="da-DK" b="1" dirty="0"/>
              <a:t>8: </a:t>
            </a:r>
            <a:r>
              <a:rPr lang="da-DK" dirty="0"/>
              <a:t>	</a:t>
            </a:r>
            <a:r>
              <a:rPr lang="da-DK" b="1" dirty="0"/>
              <a:t>Tilbuddet har en kompetent ledelse </a:t>
            </a:r>
            <a:r>
              <a:rPr lang="da-DK" dirty="0"/>
              <a:t>	</a:t>
            </a:r>
          </a:p>
          <a:p>
            <a:r>
              <a:rPr lang="da-DK" dirty="0" smtClean="0"/>
              <a:t>(ingen ændringer)</a:t>
            </a:r>
            <a:endParaRPr lang="da-DK" dirty="0"/>
          </a:p>
          <a:p>
            <a:pPr marL="0" indent="0">
              <a:buNone/>
            </a:pPr>
            <a:r>
              <a:rPr lang="da-DK" b="1" dirty="0"/>
              <a:t>Kriterium 9: Tilbuddets daglige drift varetages kompetent </a:t>
            </a:r>
            <a:r>
              <a:rPr lang="da-DK" dirty="0"/>
              <a:t>	</a:t>
            </a:r>
          </a:p>
          <a:p>
            <a:r>
              <a:rPr lang="da-DK" dirty="0"/>
              <a:t>Indikator 9.a: Borgerne har, i forhold til deres behov, tilstrækkelig kontakt til </a:t>
            </a:r>
            <a:r>
              <a:rPr lang="da-DK" strike="sngStrike" dirty="0" smtClean="0"/>
              <a:t>personale</a:t>
            </a:r>
            <a:r>
              <a:rPr lang="da-DK" dirty="0" smtClean="0"/>
              <a:t> </a:t>
            </a:r>
            <a:r>
              <a:rPr lang="da-DK" dirty="0" smtClean="0">
                <a:solidFill>
                  <a:srgbClr val="FF0000"/>
                </a:solidFill>
              </a:rPr>
              <a:t>medarbejdere</a:t>
            </a:r>
            <a:r>
              <a:rPr lang="da-DK" dirty="0" smtClean="0"/>
              <a:t> med </a:t>
            </a:r>
            <a:r>
              <a:rPr lang="da-DK" dirty="0"/>
              <a:t>relevante kompetencer. 	</a:t>
            </a:r>
          </a:p>
          <a:p>
            <a:r>
              <a:rPr lang="da-DK" dirty="0"/>
              <a:t>Indikator 9.b: </a:t>
            </a:r>
            <a:r>
              <a:rPr lang="da-DK" dirty="0" smtClean="0"/>
              <a:t>Personalegennemstrømningen på tilbuddet er ikke på højere niveau end sammenlignelige arbejdspladser. 	</a:t>
            </a:r>
          </a:p>
          <a:p>
            <a:r>
              <a:rPr lang="da-DK" dirty="0" smtClean="0"/>
              <a:t>Indikator 9.c: Sygefraværet blandt medarbejderne er ikke på højere niveau end sammenlignelige arbejdspladser. 	</a:t>
            </a:r>
          </a:p>
          <a:p>
            <a:r>
              <a:rPr lang="da-DK" dirty="0" smtClean="0">
                <a:solidFill>
                  <a:srgbClr val="FF0000"/>
                </a:solidFill>
              </a:rPr>
              <a:t>Indikator </a:t>
            </a:r>
            <a:r>
              <a:rPr lang="da-DK" dirty="0">
                <a:solidFill>
                  <a:srgbClr val="FF0000"/>
                </a:solidFill>
              </a:rPr>
              <a:t>9.d: Brugen af </a:t>
            </a:r>
            <a:r>
              <a:rPr lang="da-DK" dirty="0" smtClean="0">
                <a:solidFill>
                  <a:srgbClr val="FF0000"/>
                </a:solidFill>
              </a:rPr>
              <a:t>ikkefastansatte medarbejdere </a:t>
            </a:r>
            <a:r>
              <a:rPr lang="da-DK" dirty="0">
                <a:solidFill>
                  <a:srgbClr val="FF0000"/>
                </a:solidFill>
              </a:rPr>
              <a:t>er hensigtsmæssig</a:t>
            </a:r>
            <a:r>
              <a:rPr lang="da-DK" strike="sngStrike" dirty="0">
                <a:solidFill>
                  <a:srgbClr val="FF0000"/>
                </a:solidFill>
              </a:rPr>
              <a:t>t</a:t>
            </a:r>
            <a:r>
              <a:rPr lang="da-DK" dirty="0">
                <a:solidFill>
                  <a:srgbClr val="FF0000"/>
                </a:solidFill>
              </a:rPr>
              <a:t> i forhold til at sikre, at tilbuddet er i stand til at </a:t>
            </a:r>
            <a:r>
              <a:rPr lang="da-DK" dirty="0" smtClean="0">
                <a:solidFill>
                  <a:srgbClr val="FF0000"/>
                </a:solidFill>
              </a:rPr>
              <a:t>tilrettelægge og </a:t>
            </a:r>
            <a:r>
              <a:rPr lang="da-DK" dirty="0">
                <a:solidFill>
                  <a:srgbClr val="FF0000"/>
                </a:solidFill>
              </a:rPr>
              <a:t>udøve en systematisk pædagogisk indsats</a:t>
            </a:r>
            <a:r>
              <a:rPr lang="da-DK" dirty="0"/>
              <a:t>. </a:t>
            </a:r>
            <a:endParaRPr lang="da-DK" dirty="0" smtClean="0"/>
          </a:p>
          <a:p>
            <a:r>
              <a:rPr lang="da-DK" i="1" dirty="0" smtClean="0"/>
              <a:t>Bemærk - Begrebet </a:t>
            </a:r>
            <a:r>
              <a:rPr lang="da-DK" i="1" dirty="0"/>
              <a:t>”brug” (ikke ”forbrug” og ”niveau”) afspejler, at socialtilsynet skal interessere sig for og vurdere tilrettelæggelsen/organiseringen; ikke alene omfanget af ikkefastansatte medarbejdere</a:t>
            </a:r>
            <a:r>
              <a:rPr lang="da-DK" dirty="0"/>
              <a:t>. </a:t>
            </a:r>
          </a:p>
          <a:p>
            <a:endParaRPr lang="da-DK" dirty="0"/>
          </a:p>
          <a:p>
            <a:endParaRPr lang="da-DK" strike="sngStrike" dirty="0"/>
          </a:p>
          <a:p>
            <a:endParaRPr lang="da-DK" dirty="0" smtClean="0"/>
          </a:p>
          <a:p>
            <a:endParaRPr lang="da-DK" dirty="0"/>
          </a:p>
          <a:p>
            <a:endParaRPr lang="da-DK" dirty="0"/>
          </a:p>
        </p:txBody>
      </p:sp>
      <p:sp>
        <p:nvSpPr>
          <p:cNvPr id="5" name="Pladsholder til sidefod 4"/>
          <p:cNvSpPr>
            <a:spLocks noGrp="1"/>
          </p:cNvSpPr>
          <p:nvPr>
            <p:ph type="ftr" sz="quarter" idx="11"/>
          </p:nvPr>
        </p:nvSpPr>
        <p:spPr/>
        <p:txBody>
          <a:bodyPr/>
          <a:lstStyle/>
          <a:p>
            <a:r>
              <a:rPr lang="da-DK" dirty="0"/>
              <a:t>Brug af ikkefastansatte medarbejdere – ændringer i kvalitetsmodellen</a:t>
            </a:r>
          </a:p>
        </p:txBody>
      </p:sp>
      <p:sp>
        <p:nvSpPr>
          <p:cNvPr id="6" name="Pladsholder til slidenummer 5"/>
          <p:cNvSpPr>
            <a:spLocks noGrp="1"/>
          </p:cNvSpPr>
          <p:nvPr>
            <p:ph type="sldNum" sz="quarter" idx="12"/>
          </p:nvPr>
        </p:nvSpPr>
        <p:spPr/>
        <p:txBody>
          <a:bodyPr/>
          <a:lstStyle/>
          <a:p>
            <a:fld id="{1C4DB2EE-0873-4EBD-BD17-6A767A2B9A33}" type="slidenum">
              <a:rPr lang="da-DK" smtClean="0"/>
              <a:pPr/>
              <a:t>9</a:t>
            </a:fld>
            <a:endParaRPr lang="da-DK" dirty="0"/>
          </a:p>
        </p:txBody>
      </p:sp>
      <p:sp>
        <p:nvSpPr>
          <p:cNvPr id="7" name="Pladsholder til dato 6"/>
          <p:cNvSpPr>
            <a:spLocks noGrp="1"/>
          </p:cNvSpPr>
          <p:nvPr>
            <p:ph type="dt" sz="half" idx="10"/>
          </p:nvPr>
        </p:nvSpPr>
        <p:spPr/>
        <p:txBody>
          <a:bodyPr/>
          <a:lstStyle/>
          <a:p>
            <a:r>
              <a:rPr lang="da-DK" smtClean="0"/>
              <a:t>Januar 2022</a:t>
            </a:r>
            <a:endParaRPr lang="da-DK" dirty="0"/>
          </a:p>
        </p:txBody>
      </p:sp>
    </p:spTree>
    <p:extLst>
      <p:ext uri="{BB962C8B-B14F-4D97-AF65-F5344CB8AC3E}">
        <p14:creationId xmlns:p14="http://schemas.microsoft.com/office/powerpoint/2010/main" val="7011479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Socialstyrelsen DK">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dirty="0" smtClean="0"/>
        </a:defPPr>
      </a:lstStyle>
    </a:txDef>
  </a:objectDefaults>
  <a:extraClrSchemeLst/>
  <a:custClrLst>
    <a:custClr name="Custom Color 1">
      <a:srgbClr val="E9D392"/>
    </a:custClr>
    <a:custClr name="Custom Color 2">
      <a:srgbClr val="BAD9C1"/>
    </a:custClr>
    <a:custClr name="Custom Color 3">
      <a:srgbClr val="C6C7C9"/>
    </a:custClr>
    <a:custClr name="Custom Color 4">
      <a:srgbClr val="ECE38A"/>
    </a:custClr>
    <a:custClr name="Custom Color 5">
      <a:srgbClr val="CDE7EE"/>
    </a:custClr>
    <a:custClr name="Custom Color 6">
      <a:srgbClr val="BCB5B2"/>
    </a:custClr>
    <a:custClr name="Custom Color 7">
      <a:srgbClr val="D2E4BE"/>
    </a:custClr>
    <a:custClr name="Custom Color 8">
      <a:srgbClr val="CDDEF3"/>
    </a:custClr>
    <a:custClr name="Custom Color 9">
      <a:srgbClr val="DED5CB"/>
    </a:custClr>
    <a:custClr name="Custom Color 10">
      <a:srgbClr val="F9F8E0"/>
    </a:custClr>
  </a:custClrLst>
  <a:extLst>
    <a:ext uri="{05A4C25C-085E-4340-85A3-A5531E510DB2}">
      <thm15:themeFamily xmlns:thm15="http://schemas.microsoft.com/office/thememl/2012/main" name="PowerPoint skabelon-DK-28.5.17" id="{11AABAF5-F9E5-4183-8D88-86089682D0BF}" vid="{0F429F3F-D869-446F-BAD2-D0321B1993C1}"/>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e3eb652525ed4a0b9bc357d7cc158945</Template>
  <TotalTime>0</TotalTime>
  <Words>4942</Words>
  <Application>Microsoft Office PowerPoint</Application>
  <PresentationFormat>Skærmshow (4:3)</PresentationFormat>
  <Paragraphs>477</Paragraphs>
  <Slides>27</Slides>
  <Notes>27</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27</vt:i4>
      </vt:variant>
    </vt:vector>
  </HeadingPairs>
  <TitlesOfParts>
    <vt:vector size="30" baseType="lpstr">
      <vt:lpstr>Arial</vt:lpstr>
      <vt:lpstr>Calibri</vt:lpstr>
      <vt:lpstr>Socialstyrelsen DK</vt:lpstr>
      <vt:lpstr>Brug af ikke-fastansatte medarbejdere i sociale tilbud Til socialtilsynene – om ændringerne i kvalitetsmodellen, baggrund og centrale begreber. Januar 2022</vt:lpstr>
      <vt:lpstr>Disposition</vt:lpstr>
      <vt:lpstr>1. Baggrund</vt:lpstr>
      <vt:lpstr>Politisk aftale – intentionerne bag ændringerne I</vt:lpstr>
      <vt:lpstr>Politisk aftale – intentionerne bag ændringerne II</vt:lpstr>
      <vt:lpstr>Ny bekendtgørelse om socialtilsyn</vt:lpstr>
      <vt:lpstr>2. Ændringer i kvalitetsmodellen</vt:lpstr>
      <vt:lpstr>Tema Organisation og ledelse – tilføjelse i temateksten</vt:lpstr>
      <vt:lpstr>Tema Organisation og ledelse – ny indikator</vt:lpstr>
      <vt:lpstr>Tema Kompetencer – ændringer i temateksten</vt:lpstr>
      <vt:lpstr>Tema Kompetencer – ændringer i indikatorerne</vt:lpstr>
      <vt:lpstr>3. Begrebsafgrænsning </vt:lpstr>
      <vt:lpstr>Begrebsafgrænsningen jf. Håndbog for socialtilsyn</vt:lpstr>
      <vt:lpstr>Uddybende afgrænsning</vt:lpstr>
      <vt:lpstr>Uddybende afgrænsning, forsat</vt:lpstr>
      <vt:lpstr>Uddybende afgrænsning - barselsvikarer mv.</vt:lpstr>
      <vt:lpstr>Uddybende afgrænsning  - borgerrelaterede opgaver</vt:lpstr>
      <vt:lpstr>PowerPoint-præsentation</vt:lpstr>
      <vt:lpstr>Hvordan kan brug af ikke-fastansatte påvirke den pædagogske indsats</vt:lpstr>
      <vt:lpstr>Tilsynsmæssige fokuspunkter</vt:lpstr>
      <vt:lpstr>Velovervejet brug af ikke-fastansatte</vt:lpstr>
      <vt:lpstr>Inddragelse af borgernes perspektiv</vt:lpstr>
      <vt:lpstr>Introduktion og oplæring for ikke-fastansatte medarbejdere</vt:lpstr>
      <vt:lpstr>Kompetenceudvikling og faglig sparring</vt:lpstr>
      <vt:lpstr>Voldsomme episoder og magtanvendelser</vt:lpstr>
      <vt:lpstr>5. Afslutning </vt:lpstr>
      <vt:lpstr>Find relevant materiale her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2021-06-07T11:48:23Z</dcterms:created>
  <dcterms:modified xsi:type="dcterms:W3CDTF">2023-01-17T08:28:43Z</dcterms:modified>
</cp:coreProperties>
</file>